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6" r:id="rId3"/>
    <p:sldId id="258" r:id="rId4"/>
    <p:sldId id="280" r:id="rId5"/>
    <p:sldId id="281" r:id="rId6"/>
    <p:sldId id="282" r:id="rId7"/>
    <p:sldId id="285" r:id="rId8"/>
    <p:sldId id="283" r:id="rId9"/>
    <p:sldId id="284" r:id="rId10"/>
    <p:sldId id="286" r:id="rId11"/>
    <p:sldId id="287" r:id="rId12"/>
    <p:sldId id="289" r:id="rId13"/>
    <p:sldId id="288" r:id="rId14"/>
    <p:sldId id="291" r:id="rId15"/>
    <p:sldId id="292" r:id="rId16"/>
    <p:sldId id="294" r:id="rId17"/>
    <p:sldId id="293" r:id="rId18"/>
    <p:sldId id="296" r:id="rId19"/>
    <p:sldId id="295" r:id="rId20"/>
    <p:sldId id="297" r:id="rId21"/>
    <p:sldId id="298" r:id="rId22"/>
    <p:sldId id="299" r:id="rId23"/>
    <p:sldId id="303" r:id="rId24"/>
    <p:sldId id="302" r:id="rId25"/>
    <p:sldId id="300" r:id="rId26"/>
    <p:sldId id="305" r:id="rId27"/>
    <p:sldId id="306" r:id="rId28"/>
    <p:sldId id="307" r:id="rId29"/>
    <p:sldId id="309" r:id="rId30"/>
    <p:sldId id="315" r:id="rId31"/>
    <p:sldId id="314" r:id="rId32"/>
    <p:sldId id="316" r:id="rId33"/>
    <p:sldId id="317" r:id="rId34"/>
    <p:sldId id="311" r:id="rId35"/>
    <p:sldId id="308" r:id="rId36"/>
    <p:sldId id="313" r:id="rId37"/>
    <p:sldId id="312" r:id="rId38"/>
    <p:sldId id="310" r:id="rId39"/>
    <p:sldId id="279"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8"/>
    <p:restoredTop sz="95574"/>
  </p:normalViewPr>
  <p:slideViewPr>
    <p:cSldViewPr snapToGrid="0">
      <p:cViewPr>
        <p:scale>
          <a:sx n="121" d="100"/>
          <a:sy n="121" d="100"/>
        </p:scale>
        <p:origin x="13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9BEA2B-B563-D823-820D-7BE6101CF7DB}"/>
              </a:ext>
            </a:extLst>
          </p:cNvPr>
          <p:cNvSpPr>
            <a:spLocks noGrp="1"/>
          </p:cNvSpPr>
          <p:nvPr>
            <p:ph type="ctrTitle"/>
          </p:nvPr>
        </p:nvSpPr>
        <p:spPr>
          <a:xfrm>
            <a:off x="1524000" y="1122363"/>
            <a:ext cx="9144000" cy="2387600"/>
          </a:xfrm>
        </p:spPr>
        <p:txBody>
          <a:bodyPr anchor="b"/>
          <a:lstStyle>
            <a:lvl1pPr algn="ctr">
              <a:defRPr sz="6000"/>
            </a:lvl1pPr>
          </a:lstStyle>
          <a:p>
            <a:r>
              <a:rPr lang="fr-CA"/>
              <a:t>Modifier le style du titre</a:t>
            </a:r>
            <a:endParaRPr lang="fr-FR"/>
          </a:p>
        </p:txBody>
      </p:sp>
      <p:sp>
        <p:nvSpPr>
          <p:cNvPr id="3" name="Sous-titre 2">
            <a:extLst>
              <a:ext uri="{FF2B5EF4-FFF2-40B4-BE49-F238E27FC236}">
                <a16:creationId xmlns:a16="http://schemas.microsoft.com/office/drawing/2014/main" id="{F62B344A-6B4E-ABA4-D1FC-829C8D035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endParaRPr lang="fr-FR"/>
          </a:p>
        </p:txBody>
      </p:sp>
      <p:sp>
        <p:nvSpPr>
          <p:cNvPr id="4" name="Espace réservé de la date 3">
            <a:extLst>
              <a:ext uri="{FF2B5EF4-FFF2-40B4-BE49-F238E27FC236}">
                <a16:creationId xmlns:a16="http://schemas.microsoft.com/office/drawing/2014/main" id="{AEF13A23-693E-3FA8-8F34-B16EF990666F}"/>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5" name="Espace réservé du pied de page 4">
            <a:extLst>
              <a:ext uri="{FF2B5EF4-FFF2-40B4-BE49-F238E27FC236}">
                <a16:creationId xmlns:a16="http://schemas.microsoft.com/office/drawing/2014/main" id="{0B01867F-DEA2-BAA0-1831-A608F5AFA06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DF1AAEF-4701-A1DC-DA35-7FEA32D3F08D}"/>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3998875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18EC3F-A04D-4506-4B92-7AB5BBB2BAFB}"/>
              </a:ext>
            </a:extLst>
          </p:cNvPr>
          <p:cNvSpPr>
            <a:spLocks noGrp="1"/>
          </p:cNvSpPr>
          <p:nvPr>
            <p:ph type="title"/>
          </p:nvPr>
        </p:nvSpPr>
        <p:spPr/>
        <p:txBody>
          <a:bodyPr/>
          <a:lstStyle/>
          <a:p>
            <a:r>
              <a:rPr lang="fr-CA"/>
              <a:t>Modifier le style du titre</a:t>
            </a:r>
            <a:endParaRPr lang="fr-FR"/>
          </a:p>
        </p:txBody>
      </p:sp>
      <p:sp>
        <p:nvSpPr>
          <p:cNvPr id="3" name="Espace réservé du texte vertical 2">
            <a:extLst>
              <a:ext uri="{FF2B5EF4-FFF2-40B4-BE49-F238E27FC236}">
                <a16:creationId xmlns:a16="http://schemas.microsoft.com/office/drawing/2014/main" id="{E053A5E0-CFC1-15CE-4085-239E28168332}"/>
              </a:ext>
            </a:extLst>
          </p:cNvPr>
          <p:cNvSpPr>
            <a:spLocks noGrp="1"/>
          </p:cNvSpPr>
          <p:nvPr>
            <p:ph type="body" orient="vert" idx="1"/>
          </p:nvPr>
        </p:nvSpPr>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F6C21555-8A1F-A99B-D004-B178F5B92D0B}"/>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5" name="Espace réservé du pied de page 4">
            <a:extLst>
              <a:ext uri="{FF2B5EF4-FFF2-40B4-BE49-F238E27FC236}">
                <a16:creationId xmlns:a16="http://schemas.microsoft.com/office/drawing/2014/main" id="{8B6FB43B-0D49-54EB-87EA-AC60723494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C6573F1-557A-1225-7B04-3D459DD5DD11}"/>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947577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5BE619D-2FAB-79BE-6C3D-7DD781C79182}"/>
              </a:ext>
            </a:extLst>
          </p:cNvPr>
          <p:cNvSpPr>
            <a:spLocks noGrp="1"/>
          </p:cNvSpPr>
          <p:nvPr>
            <p:ph type="title" orient="vert"/>
          </p:nvPr>
        </p:nvSpPr>
        <p:spPr>
          <a:xfrm>
            <a:off x="8724900" y="365125"/>
            <a:ext cx="2628900" cy="5811838"/>
          </a:xfrm>
        </p:spPr>
        <p:txBody>
          <a:bodyPr vert="eaVert"/>
          <a:lstStyle/>
          <a:p>
            <a:r>
              <a:rPr lang="fr-CA"/>
              <a:t>Modifier le style du titre</a:t>
            </a:r>
            <a:endParaRPr lang="fr-FR"/>
          </a:p>
        </p:txBody>
      </p:sp>
      <p:sp>
        <p:nvSpPr>
          <p:cNvPr id="3" name="Espace réservé du texte vertical 2">
            <a:extLst>
              <a:ext uri="{FF2B5EF4-FFF2-40B4-BE49-F238E27FC236}">
                <a16:creationId xmlns:a16="http://schemas.microsoft.com/office/drawing/2014/main" id="{CC5DBB78-0829-63D8-86B4-FC99D49CBF79}"/>
              </a:ext>
            </a:extLst>
          </p:cNvPr>
          <p:cNvSpPr>
            <a:spLocks noGrp="1"/>
          </p:cNvSpPr>
          <p:nvPr>
            <p:ph type="body" orient="vert" idx="1"/>
          </p:nvPr>
        </p:nvSpPr>
        <p:spPr>
          <a:xfrm>
            <a:off x="838200" y="365125"/>
            <a:ext cx="7734300" cy="5811838"/>
          </a:xfrm>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5D70AAE0-A9DA-F717-6C2E-706311B508B1}"/>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5" name="Espace réservé du pied de page 4">
            <a:extLst>
              <a:ext uri="{FF2B5EF4-FFF2-40B4-BE49-F238E27FC236}">
                <a16:creationId xmlns:a16="http://schemas.microsoft.com/office/drawing/2014/main" id="{2480E2B7-1903-D418-422B-3D32458D53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09A334-1334-7504-9CF4-908ADEF0A171}"/>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775013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A636AF-C3E3-C7A1-3190-BA32BAC545DA}"/>
              </a:ext>
            </a:extLst>
          </p:cNvPr>
          <p:cNvSpPr>
            <a:spLocks noGrp="1"/>
          </p:cNvSpPr>
          <p:nvPr>
            <p:ph type="title"/>
          </p:nvPr>
        </p:nvSpPr>
        <p:spPr/>
        <p:txBody>
          <a:bodyPr/>
          <a:lstStyle/>
          <a:p>
            <a:r>
              <a:rPr lang="fr-CA"/>
              <a:t>Modifier le style du titre</a:t>
            </a:r>
            <a:endParaRPr lang="fr-FR"/>
          </a:p>
        </p:txBody>
      </p:sp>
      <p:sp>
        <p:nvSpPr>
          <p:cNvPr id="3" name="Espace réservé du contenu 2">
            <a:extLst>
              <a:ext uri="{FF2B5EF4-FFF2-40B4-BE49-F238E27FC236}">
                <a16:creationId xmlns:a16="http://schemas.microsoft.com/office/drawing/2014/main" id="{29E357BA-0A26-9A31-AF72-E5A22CA9AEA1}"/>
              </a:ext>
            </a:extLst>
          </p:cNvPr>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EC214BAB-2C72-AA57-7A0A-C8DB3062B60E}"/>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5" name="Espace réservé du pied de page 4">
            <a:extLst>
              <a:ext uri="{FF2B5EF4-FFF2-40B4-BE49-F238E27FC236}">
                <a16:creationId xmlns:a16="http://schemas.microsoft.com/office/drawing/2014/main" id="{EE823167-FCAC-7556-66F2-C2225169703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F45A46-2E33-2AF1-386D-49EA59D8CCB0}"/>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1600251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56FB20-4C27-2200-0AE3-80CC88210AB5}"/>
              </a:ext>
            </a:extLst>
          </p:cNvPr>
          <p:cNvSpPr>
            <a:spLocks noGrp="1"/>
          </p:cNvSpPr>
          <p:nvPr>
            <p:ph type="title"/>
          </p:nvPr>
        </p:nvSpPr>
        <p:spPr>
          <a:xfrm>
            <a:off x="831850" y="1709738"/>
            <a:ext cx="10515600" cy="2852737"/>
          </a:xfrm>
        </p:spPr>
        <p:txBody>
          <a:bodyPr anchor="b"/>
          <a:lstStyle>
            <a:lvl1pPr>
              <a:defRPr sz="6000"/>
            </a:lvl1pPr>
          </a:lstStyle>
          <a:p>
            <a:r>
              <a:rPr lang="fr-CA"/>
              <a:t>Modifier le style du titre</a:t>
            </a:r>
            <a:endParaRPr lang="fr-FR"/>
          </a:p>
        </p:txBody>
      </p:sp>
      <p:sp>
        <p:nvSpPr>
          <p:cNvPr id="3" name="Espace réservé du texte 2">
            <a:extLst>
              <a:ext uri="{FF2B5EF4-FFF2-40B4-BE49-F238E27FC236}">
                <a16:creationId xmlns:a16="http://schemas.microsoft.com/office/drawing/2014/main" id="{C31694E9-9FE4-B95E-1900-4FB93F5164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4" name="Espace réservé de la date 3">
            <a:extLst>
              <a:ext uri="{FF2B5EF4-FFF2-40B4-BE49-F238E27FC236}">
                <a16:creationId xmlns:a16="http://schemas.microsoft.com/office/drawing/2014/main" id="{613A841F-23E8-2817-4E63-89037D174104}"/>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5" name="Espace réservé du pied de page 4">
            <a:extLst>
              <a:ext uri="{FF2B5EF4-FFF2-40B4-BE49-F238E27FC236}">
                <a16:creationId xmlns:a16="http://schemas.microsoft.com/office/drawing/2014/main" id="{E123D3D6-F345-0156-A522-7243B812C3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CD2A46-F2F4-298A-3F09-2555F696E2EE}"/>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55598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C8C556-ADE5-3CC2-B60E-893497870F44}"/>
              </a:ext>
            </a:extLst>
          </p:cNvPr>
          <p:cNvSpPr>
            <a:spLocks noGrp="1"/>
          </p:cNvSpPr>
          <p:nvPr>
            <p:ph type="title"/>
          </p:nvPr>
        </p:nvSpPr>
        <p:spPr/>
        <p:txBody>
          <a:bodyPr/>
          <a:lstStyle/>
          <a:p>
            <a:r>
              <a:rPr lang="fr-CA"/>
              <a:t>Modifier le style du titre</a:t>
            </a:r>
            <a:endParaRPr lang="fr-FR"/>
          </a:p>
        </p:txBody>
      </p:sp>
      <p:sp>
        <p:nvSpPr>
          <p:cNvPr id="3" name="Espace réservé du contenu 2">
            <a:extLst>
              <a:ext uri="{FF2B5EF4-FFF2-40B4-BE49-F238E27FC236}">
                <a16:creationId xmlns:a16="http://schemas.microsoft.com/office/drawing/2014/main" id="{AF9FDC2A-7FA5-4047-A4E2-A98C84E8A54E}"/>
              </a:ext>
            </a:extLst>
          </p:cNvPr>
          <p:cNvSpPr>
            <a:spLocks noGrp="1"/>
          </p:cNvSpPr>
          <p:nvPr>
            <p:ph sz="half" idx="1"/>
          </p:nvPr>
        </p:nvSpPr>
        <p:spPr>
          <a:xfrm>
            <a:off x="838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u contenu 3">
            <a:extLst>
              <a:ext uri="{FF2B5EF4-FFF2-40B4-BE49-F238E27FC236}">
                <a16:creationId xmlns:a16="http://schemas.microsoft.com/office/drawing/2014/main" id="{A21BB540-B18A-98FE-80E1-A7431377C88D}"/>
              </a:ext>
            </a:extLst>
          </p:cNvPr>
          <p:cNvSpPr>
            <a:spLocks noGrp="1"/>
          </p:cNvSpPr>
          <p:nvPr>
            <p:ph sz="half" idx="2"/>
          </p:nvPr>
        </p:nvSpPr>
        <p:spPr>
          <a:xfrm>
            <a:off x="6172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Espace réservé de la date 4">
            <a:extLst>
              <a:ext uri="{FF2B5EF4-FFF2-40B4-BE49-F238E27FC236}">
                <a16:creationId xmlns:a16="http://schemas.microsoft.com/office/drawing/2014/main" id="{AAA69DA9-C3AB-9C6E-0087-EF368A08A236}"/>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6" name="Espace réservé du pied de page 5">
            <a:extLst>
              <a:ext uri="{FF2B5EF4-FFF2-40B4-BE49-F238E27FC236}">
                <a16:creationId xmlns:a16="http://schemas.microsoft.com/office/drawing/2014/main" id="{21A77A6E-55D0-D855-1203-CE89E0E437B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080DC1-73DB-A2A9-B762-88F78DB79EBE}"/>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1864361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8C210-DD7C-9DEF-A016-A721FAE829F8}"/>
              </a:ext>
            </a:extLst>
          </p:cNvPr>
          <p:cNvSpPr>
            <a:spLocks noGrp="1"/>
          </p:cNvSpPr>
          <p:nvPr>
            <p:ph type="title"/>
          </p:nvPr>
        </p:nvSpPr>
        <p:spPr>
          <a:xfrm>
            <a:off x="839788" y="365125"/>
            <a:ext cx="10515600" cy="1325563"/>
          </a:xfrm>
        </p:spPr>
        <p:txBody>
          <a:bodyPr/>
          <a:lstStyle/>
          <a:p>
            <a:r>
              <a:rPr lang="fr-CA"/>
              <a:t>Modifier le style du titre</a:t>
            </a:r>
            <a:endParaRPr lang="fr-FR"/>
          </a:p>
        </p:txBody>
      </p:sp>
      <p:sp>
        <p:nvSpPr>
          <p:cNvPr id="3" name="Espace réservé du texte 2">
            <a:extLst>
              <a:ext uri="{FF2B5EF4-FFF2-40B4-BE49-F238E27FC236}">
                <a16:creationId xmlns:a16="http://schemas.microsoft.com/office/drawing/2014/main" id="{E8567EAF-D459-CDF1-8126-825942824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Espace réservé du contenu 3">
            <a:extLst>
              <a:ext uri="{FF2B5EF4-FFF2-40B4-BE49-F238E27FC236}">
                <a16:creationId xmlns:a16="http://schemas.microsoft.com/office/drawing/2014/main" id="{D7963C3C-177B-055D-8F28-F468EAF6A95C}"/>
              </a:ext>
            </a:extLst>
          </p:cNvPr>
          <p:cNvSpPr>
            <a:spLocks noGrp="1"/>
          </p:cNvSpPr>
          <p:nvPr>
            <p:ph sz="half" idx="2"/>
          </p:nvPr>
        </p:nvSpPr>
        <p:spPr>
          <a:xfrm>
            <a:off x="839788" y="2505075"/>
            <a:ext cx="5157787"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Espace réservé du texte 4">
            <a:extLst>
              <a:ext uri="{FF2B5EF4-FFF2-40B4-BE49-F238E27FC236}">
                <a16:creationId xmlns:a16="http://schemas.microsoft.com/office/drawing/2014/main" id="{00005479-5EDE-484F-BB80-EDED55FB87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Espace réservé du contenu 5">
            <a:extLst>
              <a:ext uri="{FF2B5EF4-FFF2-40B4-BE49-F238E27FC236}">
                <a16:creationId xmlns:a16="http://schemas.microsoft.com/office/drawing/2014/main" id="{C1352B2B-B713-2572-F16B-3E0A185357FC}"/>
              </a:ext>
            </a:extLst>
          </p:cNvPr>
          <p:cNvSpPr>
            <a:spLocks noGrp="1"/>
          </p:cNvSpPr>
          <p:nvPr>
            <p:ph sz="quarter" idx="4"/>
          </p:nvPr>
        </p:nvSpPr>
        <p:spPr>
          <a:xfrm>
            <a:off x="6172200" y="2505075"/>
            <a:ext cx="5183188"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7" name="Espace réservé de la date 6">
            <a:extLst>
              <a:ext uri="{FF2B5EF4-FFF2-40B4-BE49-F238E27FC236}">
                <a16:creationId xmlns:a16="http://schemas.microsoft.com/office/drawing/2014/main" id="{E07D40B8-27EC-207E-172B-BBCFC65455A0}"/>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8" name="Espace réservé du pied de page 7">
            <a:extLst>
              <a:ext uri="{FF2B5EF4-FFF2-40B4-BE49-F238E27FC236}">
                <a16:creationId xmlns:a16="http://schemas.microsoft.com/office/drawing/2014/main" id="{5838E2AC-2AC4-920A-274F-ECC8F8A7BFB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D1A1B70-4126-2F51-D324-32123469E1F7}"/>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1837152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36408F-A429-D6A4-59EE-FC83E6F7586A}"/>
              </a:ext>
            </a:extLst>
          </p:cNvPr>
          <p:cNvSpPr>
            <a:spLocks noGrp="1"/>
          </p:cNvSpPr>
          <p:nvPr>
            <p:ph type="title"/>
          </p:nvPr>
        </p:nvSpPr>
        <p:spPr/>
        <p:txBody>
          <a:bodyPr/>
          <a:lstStyle/>
          <a:p>
            <a:r>
              <a:rPr lang="fr-CA"/>
              <a:t>Modifier le style du titre</a:t>
            </a:r>
            <a:endParaRPr lang="fr-FR"/>
          </a:p>
        </p:txBody>
      </p:sp>
      <p:sp>
        <p:nvSpPr>
          <p:cNvPr id="3" name="Espace réservé de la date 2">
            <a:extLst>
              <a:ext uri="{FF2B5EF4-FFF2-40B4-BE49-F238E27FC236}">
                <a16:creationId xmlns:a16="http://schemas.microsoft.com/office/drawing/2014/main" id="{BE02B354-1D08-7831-5F14-62EB48DBF581}"/>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4" name="Espace réservé du pied de page 3">
            <a:extLst>
              <a:ext uri="{FF2B5EF4-FFF2-40B4-BE49-F238E27FC236}">
                <a16:creationId xmlns:a16="http://schemas.microsoft.com/office/drawing/2014/main" id="{C2D00371-7430-B925-67E0-C2A4056CA97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D68E24C-89C1-CE13-0AD9-84436B11DB0C}"/>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220460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4FA1E2-062A-7885-836D-461F2477AE0A}"/>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3" name="Espace réservé du pied de page 2">
            <a:extLst>
              <a:ext uri="{FF2B5EF4-FFF2-40B4-BE49-F238E27FC236}">
                <a16:creationId xmlns:a16="http://schemas.microsoft.com/office/drawing/2014/main" id="{204E5DA4-8B4C-D7C9-F3C7-348B06AC9C4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2A5359C-2D6C-44CE-8F3F-4596C1082A87}"/>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268734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BF0B2-8E76-4F16-E3E2-D1C146DD6AAE}"/>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fr-FR"/>
          </a:p>
        </p:txBody>
      </p:sp>
      <p:sp>
        <p:nvSpPr>
          <p:cNvPr id="3" name="Espace réservé du contenu 2">
            <a:extLst>
              <a:ext uri="{FF2B5EF4-FFF2-40B4-BE49-F238E27FC236}">
                <a16:creationId xmlns:a16="http://schemas.microsoft.com/office/drawing/2014/main" id="{D870469D-BA97-A60D-1568-412EA33652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u texte 3">
            <a:extLst>
              <a:ext uri="{FF2B5EF4-FFF2-40B4-BE49-F238E27FC236}">
                <a16:creationId xmlns:a16="http://schemas.microsoft.com/office/drawing/2014/main" id="{8D43B4E4-E75E-A6AB-52B6-C267A458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8425EC25-F67D-E321-006A-35394F24C385}"/>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6" name="Espace réservé du pied de page 5">
            <a:extLst>
              <a:ext uri="{FF2B5EF4-FFF2-40B4-BE49-F238E27FC236}">
                <a16:creationId xmlns:a16="http://schemas.microsoft.com/office/drawing/2014/main" id="{CF52946C-F94C-467B-FCBC-C5A30D7E324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13F88A8-2F1C-0D59-ED33-F3B3AE9E4A33}"/>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407667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31A75-B3DA-2CAA-73A5-C833DED2AF9A}"/>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fr-FR"/>
          </a:p>
        </p:txBody>
      </p:sp>
      <p:sp>
        <p:nvSpPr>
          <p:cNvPr id="3" name="Espace réservé pour une image  2">
            <a:extLst>
              <a:ext uri="{FF2B5EF4-FFF2-40B4-BE49-F238E27FC236}">
                <a16:creationId xmlns:a16="http://schemas.microsoft.com/office/drawing/2014/main" id="{0411A73E-9170-ACDC-15DA-1554941772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4379009-07E0-CD49-036C-2692B3EDC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933E4BA5-7D2D-8A73-0774-6F898B4150F7}"/>
              </a:ext>
            </a:extLst>
          </p:cNvPr>
          <p:cNvSpPr>
            <a:spLocks noGrp="1"/>
          </p:cNvSpPr>
          <p:nvPr>
            <p:ph type="dt" sz="half" idx="10"/>
          </p:nvPr>
        </p:nvSpPr>
        <p:spPr/>
        <p:txBody>
          <a:bodyPr/>
          <a:lstStyle/>
          <a:p>
            <a:fld id="{32E60370-54D6-6245-810B-1B03015BE4FD}" type="datetimeFigureOut">
              <a:rPr lang="fr-FR" smtClean="0"/>
              <a:t>16/01/2023</a:t>
            </a:fld>
            <a:endParaRPr lang="fr-FR"/>
          </a:p>
        </p:txBody>
      </p:sp>
      <p:sp>
        <p:nvSpPr>
          <p:cNvPr id="6" name="Espace réservé du pied de page 5">
            <a:extLst>
              <a:ext uri="{FF2B5EF4-FFF2-40B4-BE49-F238E27FC236}">
                <a16:creationId xmlns:a16="http://schemas.microsoft.com/office/drawing/2014/main" id="{7A2E9573-2BE5-1A64-CBC8-8EC34789C33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959D731-86DC-DA1A-5110-6FB14A19DC1F}"/>
              </a:ext>
            </a:extLst>
          </p:cNvPr>
          <p:cNvSpPr>
            <a:spLocks noGrp="1"/>
          </p:cNvSpPr>
          <p:nvPr>
            <p:ph type="sldNum" sz="quarter" idx="12"/>
          </p:nvPr>
        </p:nvSpPr>
        <p:spPr/>
        <p:txBody>
          <a:bodyPr/>
          <a:lstStyle/>
          <a:p>
            <a:fld id="{43DECF26-228D-184C-A6D8-AAF6BD3596A8}" type="slidenum">
              <a:rPr lang="fr-FR" smtClean="0"/>
              <a:t>‹n°›</a:t>
            </a:fld>
            <a:endParaRPr lang="fr-FR"/>
          </a:p>
        </p:txBody>
      </p:sp>
    </p:spTree>
    <p:extLst>
      <p:ext uri="{BB962C8B-B14F-4D97-AF65-F5344CB8AC3E}">
        <p14:creationId xmlns:p14="http://schemas.microsoft.com/office/powerpoint/2010/main" val="127762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B9F36EF-AEFA-9F3B-1B39-F0A1E0BC56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Modifier le style du titre</a:t>
            </a:r>
            <a:endParaRPr lang="fr-FR"/>
          </a:p>
        </p:txBody>
      </p:sp>
      <p:sp>
        <p:nvSpPr>
          <p:cNvPr id="3" name="Espace réservé du texte 2">
            <a:extLst>
              <a:ext uri="{FF2B5EF4-FFF2-40B4-BE49-F238E27FC236}">
                <a16:creationId xmlns:a16="http://schemas.microsoft.com/office/drawing/2014/main" id="{0A243605-B42D-520C-3E15-5D4C1EA3C3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7EA77771-5730-A3EC-047B-9833286DE0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60370-54D6-6245-810B-1B03015BE4FD}" type="datetimeFigureOut">
              <a:rPr lang="fr-FR" smtClean="0"/>
              <a:t>16/01/2023</a:t>
            </a:fld>
            <a:endParaRPr lang="fr-FR"/>
          </a:p>
        </p:txBody>
      </p:sp>
      <p:sp>
        <p:nvSpPr>
          <p:cNvPr id="5" name="Espace réservé du pied de page 4">
            <a:extLst>
              <a:ext uri="{FF2B5EF4-FFF2-40B4-BE49-F238E27FC236}">
                <a16:creationId xmlns:a16="http://schemas.microsoft.com/office/drawing/2014/main" id="{216220D1-2E39-6F59-4CE9-1A046A47D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9330BC-754A-F2B1-05F6-A5F9995ECD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ECF26-228D-184C-A6D8-AAF6BD3596A8}" type="slidenum">
              <a:rPr lang="fr-FR" smtClean="0"/>
              <a:t>‹n°›</a:t>
            </a:fld>
            <a:endParaRPr lang="fr-FR"/>
          </a:p>
        </p:txBody>
      </p:sp>
    </p:spTree>
    <p:extLst>
      <p:ext uri="{BB962C8B-B14F-4D97-AF65-F5344CB8AC3E}">
        <p14:creationId xmlns:p14="http://schemas.microsoft.com/office/powerpoint/2010/main" val="37483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ibm.com/ca-fr/cloud/cd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rpo.videotron.com/entreprise/historiqu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OsJ3ZjHsxA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aEqt5A59Jh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fr.wikipedia.org/wiki/Gouvernement_f%C3%A9d%C3%A9ral_des_%C3%89tats-Unis" TargetMode="External"/><Relationship Id="rId2" Type="http://schemas.openxmlformats.org/officeDocument/2006/relationships/hyperlink" Target="https://fr.wikipedia.org/wiki/Syst%C3%A8me_de_positionnement_par_satellites" TargetMode="External"/><Relationship Id="rId1" Type="http://schemas.openxmlformats.org/officeDocument/2006/relationships/slideLayout" Target="../slideLayouts/slideLayout2.xml"/><Relationship Id="rId4" Type="http://schemas.openxmlformats.org/officeDocument/2006/relationships/hyperlink" Target="https://fr.wikipedia.org/wiki/D%C3%A9partement_de_la_D%C3%A9fense_des_%C3%89tats-Uni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r.wikipedia.org/wiki/Altitude" TargetMode="External"/><Relationship Id="rId2" Type="http://schemas.openxmlformats.org/officeDocument/2006/relationships/hyperlink" Target="https://fr.wikipedia.org/wiki/Satellite_artificie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fr.wikipedia.org/wiki/Terre" TargetMode="External"/><Relationship Id="rId2" Type="http://schemas.openxmlformats.org/officeDocument/2006/relationships/hyperlink" Target="https://fr.wikipedia.org/wiki/Satellite_artificiel" TargetMode="External"/><Relationship Id="rId1" Type="http://schemas.openxmlformats.org/officeDocument/2006/relationships/slideLayout" Target="../slideLayouts/slideLayout2.xml"/><Relationship Id="rId4" Type="http://schemas.openxmlformats.org/officeDocument/2006/relationships/hyperlink" Target="https://fr.wikipedia.org/wiki/R%C3%A9cepteur_GP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r.wikipedia.org/wiki/Horloge_atomique" TargetMode="External"/><Relationship Id="rId2" Type="http://schemas.openxmlformats.org/officeDocument/2006/relationships/hyperlink" Target="https://fr.wikipedia.org/wiki/Trilat%C3%A9ration" TargetMode="External"/><Relationship Id="rId1" Type="http://schemas.openxmlformats.org/officeDocument/2006/relationships/slideLayout" Target="../slideLayouts/slideLayout2.xml"/><Relationship Id="rId6" Type="http://schemas.openxmlformats.org/officeDocument/2006/relationships/hyperlink" Target="https://fr.wikipedia.org/wiki/WGS_84" TargetMode="External"/><Relationship Id="rId5" Type="http://schemas.openxmlformats.org/officeDocument/2006/relationships/hyperlink" Target="https://fr.wikipedia.org/wiki/Synchronisation_GPS" TargetMode="External"/><Relationship Id="rId4" Type="http://schemas.openxmlformats.org/officeDocument/2006/relationships/hyperlink" Target="https://fr.wikipedia.org/wiki/Relativit%C3%A9_g%C3%A9n%C3%A9ra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7F8B0AAB-08C8-DA4B-AD8B-A12399A0823F}"/>
              </a:ext>
            </a:extLst>
          </p:cNvPr>
          <p:cNvSpPr>
            <a:spLocks noGrp="1"/>
          </p:cNvSpPr>
          <p:nvPr>
            <p:ph type="subTitle" idx="1"/>
          </p:nvPr>
        </p:nvSpPr>
        <p:spPr>
          <a:xfrm>
            <a:off x="3008325" y="3197355"/>
            <a:ext cx="6355190" cy="1313051"/>
          </a:xfrm>
          <a:noFill/>
        </p:spPr>
        <p:txBody>
          <a:bodyPr>
            <a:noAutofit/>
          </a:bodyPr>
          <a:lstStyle/>
          <a:p>
            <a:r>
              <a:rPr lang="fr-FR" b="1" dirty="0">
                <a:solidFill>
                  <a:srgbClr val="080808"/>
                </a:solidFill>
              </a:rPr>
              <a:t>INF36307</a:t>
            </a:r>
            <a:r>
              <a:rPr lang="fr-FR" dirty="0">
                <a:solidFill>
                  <a:srgbClr val="080808"/>
                </a:solidFill>
              </a:rPr>
              <a:t> </a:t>
            </a:r>
          </a:p>
          <a:p>
            <a:r>
              <a:rPr lang="fr-FR" dirty="0">
                <a:solidFill>
                  <a:srgbClr val="080808"/>
                </a:solidFill>
              </a:rPr>
              <a:t>Séance du 16 janvier 2023</a:t>
            </a:r>
          </a:p>
          <a:p>
            <a:r>
              <a:rPr lang="fr-FR" b="1" dirty="0">
                <a:solidFill>
                  <a:srgbClr val="080808"/>
                </a:solidFill>
              </a:rPr>
              <a:t>Réseaux terrestres et satellites</a:t>
            </a:r>
          </a:p>
          <a:p>
            <a:endParaRPr lang="fr-FR" dirty="0">
              <a:solidFill>
                <a:srgbClr val="080808"/>
              </a:solidFill>
            </a:endParaRPr>
          </a:p>
          <a:p>
            <a:r>
              <a:rPr lang="fr-FR" dirty="0">
                <a:solidFill>
                  <a:srgbClr val="080808"/>
                </a:solidFill>
              </a:rPr>
              <a:t>Lise </a:t>
            </a:r>
            <a:r>
              <a:rPr lang="fr-FR" dirty="0" err="1">
                <a:solidFill>
                  <a:srgbClr val="080808"/>
                </a:solidFill>
              </a:rPr>
              <a:t>Boudreault</a:t>
            </a:r>
            <a:r>
              <a:rPr lang="fr-FR" dirty="0">
                <a:solidFill>
                  <a:srgbClr val="080808"/>
                </a:solidFill>
              </a:rPr>
              <a:t>, chargée de cours</a:t>
            </a:r>
          </a:p>
        </p:txBody>
      </p:sp>
      <p:sp>
        <p:nvSpPr>
          <p:cNvPr id="2" name="Titre 1">
            <a:extLst>
              <a:ext uri="{FF2B5EF4-FFF2-40B4-BE49-F238E27FC236}">
                <a16:creationId xmlns:a16="http://schemas.microsoft.com/office/drawing/2014/main" id="{F91A4787-DCEB-0847-A841-A9E91A35FCAA}"/>
              </a:ext>
            </a:extLst>
          </p:cNvPr>
          <p:cNvSpPr>
            <a:spLocks noGrp="1"/>
          </p:cNvSpPr>
          <p:nvPr>
            <p:ph type="ctrTitle"/>
          </p:nvPr>
        </p:nvSpPr>
        <p:spPr>
          <a:xfrm>
            <a:off x="2216839" y="440290"/>
            <a:ext cx="7983212" cy="2301415"/>
          </a:xfrm>
          <a:noFill/>
        </p:spPr>
        <p:txBody>
          <a:bodyPr anchor="ctr">
            <a:normAutofit/>
          </a:bodyPr>
          <a:lstStyle/>
          <a:p>
            <a:r>
              <a:rPr lang="fr-FR" sz="4800" b="1" dirty="0">
                <a:solidFill>
                  <a:srgbClr val="080808"/>
                </a:solidFill>
              </a:rPr>
              <a:t>Les systèmes distribués</a:t>
            </a:r>
          </a:p>
        </p:txBody>
      </p:sp>
      <p:pic>
        <p:nvPicPr>
          <p:cNvPr id="4" name="Image 3">
            <a:extLst>
              <a:ext uri="{FF2B5EF4-FFF2-40B4-BE49-F238E27FC236}">
                <a16:creationId xmlns:a16="http://schemas.microsoft.com/office/drawing/2014/main" id="{2EA96D1D-A373-6ECE-3E3F-5FDCB4212111}"/>
              </a:ext>
            </a:extLst>
          </p:cNvPr>
          <p:cNvPicPr>
            <a:picLocks noChangeAspect="1"/>
          </p:cNvPicPr>
          <p:nvPr/>
        </p:nvPicPr>
        <p:blipFill rotWithShape="1">
          <a:blip r:embed="rId2">
            <a:extLst>
              <a:ext uri="{28A0092B-C50C-407E-A947-70E740481C1C}">
                <a14:useLocalDpi xmlns:a14="http://schemas.microsoft.com/office/drawing/2010/main" val="0"/>
              </a:ext>
            </a:extLst>
          </a:blip>
          <a:srcRect b="26516"/>
          <a:stretch/>
        </p:blipFill>
        <p:spPr>
          <a:xfrm>
            <a:off x="9948085" y="698197"/>
            <a:ext cx="1900369" cy="628036"/>
          </a:xfrm>
          <a:prstGeom prst="rect">
            <a:avLst/>
          </a:prstGeom>
        </p:spPr>
      </p:pic>
    </p:spTree>
    <p:extLst>
      <p:ext uri="{BB962C8B-B14F-4D97-AF65-F5344CB8AC3E}">
        <p14:creationId xmlns:p14="http://schemas.microsoft.com/office/powerpoint/2010/main" val="2363029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a:xfrm>
            <a:off x="-1" y="0"/>
            <a:ext cx="12191999" cy="779929"/>
          </a:xfrm>
        </p:spPr>
        <p:txBody>
          <a:bodyPr/>
          <a:lstStyle/>
          <a:p>
            <a:r>
              <a:rPr lang="fr-FR" dirty="0"/>
              <a:t>1.2 Réseau d’accès sans fil </a:t>
            </a:r>
            <a:r>
              <a:rPr lang="fr-FR" b="1" dirty="0">
                <a:solidFill>
                  <a:srgbClr val="0070C0"/>
                </a:solidFill>
              </a:rPr>
              <a:t>et mobilité</a:t>
            </a: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a:bodyPr>
          <a:lstStyle/>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02187A34-434E-0B98-9EE7-368D26D134FD}"/>
              </a:ext>
            </a:extLst>
          </p:cNvPr>
          <p:cNvSpPr txBox="1"/>
          <p:nvPr/>
        </p:nvSpPr>
        <p:spPr>
          <a:xfrm>
            <a:off x="-2" y="779929"/>
            <a:ext cx="12192001" cy="10433625"/>
          </a:xfrm>
          <a:prstGeom prst="rect">
            <a:avLst/>
          </a:prstGeom>
          <a:noFill/>
        </p:spPr>
        <p:txBody>
          <a:bodyPr wrap="square" rtlCol="0">
            <a:spAutoFit/>
          </a:bodyPr>
          <a:lstStyle/>
          <a:p>
            <a:endParaRPr lang="fr-FR" sz="2800" dirty="0">
              <a:solidFill>
                <a:srgbClr val="0070C0"/>
              </a:solidFill>
            </a:endParaRPr>
          </a:p>
          <a:p>
            <a:r>
              <a:rPr lang="fr-FR" sz="2800" dirty="0"/>
              <a:t>Un téléphone mobile avec la technologie de communication de courte portée </a:t>
            </a:r>
          </a:p>
          <a:p>
            <a:r>
              <a:rPr lang="fr-FR" sz="2800" dirty="0"/>
              <a:t>(~10 cm) </a:t>
            </a:r>
            <a:r>
              <a:rPr lang="fr-FR" sz="2800" dirty="0">
                <a:solidFill>
                  <a:schemeClr val="accent5">
                    <a:lumMod val="75000"/>
                  </a:schemeClr>
                </a:solidFill>
              </a:rPr>
              <a:t>NFC</a:t>
            </a:r>
            <a:r>
              <a:rPr lang="fr-FR" sz="2800" dirty="0"/>
              <a:t> (</a:t>
            </a:r>
            <a:r>
              <a:rPr lang="fr-FR" sz="2800" i="1" dirty="0"/>
              <a:t>Near Field Communication</a:t>
            </a:r>
            <a:r>
              <a:rPr lang="fr-FR" sz="2800" dirty="0"/>
              <a:t>) sans contact peut communiquer avec un lecteur proche pour régler une facture. </a:t>
            </a:r>
            <a:r>
              <a:rPr lang="fr-CA" sz="2800" b="0" i="0" dirty="0">
                <a:solidFill>
                  <a:srgbClr val="000000"/>
                </a:solidFill>
                <a:effectLst/>
                <a:latin typeface="aktiv-grotesk"/>
              </a:rPr>
              <a:t>En général, cette fonctionnalité est assurée au moyen d’une application dédiée installée sur son smartphone (e.g. Google </a:t>
            </a:r>
            <a:r>
              <a:rPr lang="fr-CA" sz="2800" b="0" i="0" dirty="0" err="1">
                <a:solidFill>
                  <a:srgbClr val="000000"/>
                </a:solidFill>
                <a:effectLst/>
                <a:latin typeface="aktiv-grotesk"/>
              </a:rPr>
              <a:t>Pay</a:t>
            </a:r>
            <a:r>
              <a:rPr lang="fr-CA" sz="2800" b="0" i="0" dirty="0">
                <a:solidFill>
                  <a:srgbClr val="000000"/>
                </a:solidFill>
                <a:effectLst/>
                <a:latin typeface="aktiv-grotesk"/>
              </a:rPr>
              <a:t>, Apple </a:t>
            </a:r>
            <a:r>
              <a:rPr lang="fr-CA" sz="2800" b="0" i="0" dirty="0" err="1">
                <a:solidFill>
                  <a:srgbClr val="000000"/>
                </a:solidFill>
                <a:effectLst/>
                <a:latin typeface="aktiv-grotesk"/>
              </a:rPr>
              <a:t>Pay</a:t>
            </a:r>
            <a:r>
              <a:rPr lang="fr-CA" sz="2800" b="0" i="0" dirty="0">
                <a:solidFill>
                  <a:srgbClr val="000000"/>
                </a:solidFill>
                <a:effectLst/>
                <a:latin typeface="aktiv-grotesk"/>
              </a:rPr>
              <a:t>).</a:t>
            </a:r>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pPr marL="457200" indent="-457200">
              <a:buFontTx/>
              <a:buChar char="-"/>
            </a:pPr>
            <a:endParaRPr lang="fr-FR" sz="2800" dirty="0"/>
          </a:p>
        </p:txBody>
      </p:sp>
      <p:pic>
        <p:nvPicPr>
          <p:cNvPr id="7" name="Image 6">
            <a:extLst>
              <a:ext uri="{FF2B5EF4-FFF2-40B4-BE49-F238E27FC236}">
                <a16:creationId xmlns:a16="http://schemas.microsoft.com/office/drawing/2014/main" id="{AEF89521-8EB8-E154-FF72-22213D14BD3E}"/>
              </a:ext>
            </a:extLst>
          </p:cNvPr>
          <p:cNvPicPr>
            <a:picLocks noChangeAspect="1"/>
          </p:cNvPicPr>
          <p:nvPr/>
        </p:nvPicPr>
        <p:blipFill rotWithShape="1">
          <a:blip r:embed="rId2"/>
          <a:srcRect l="7200" t="44654" r="26342" b="15154"/>
          <a:stretch/>
        </p:blipFill>
        <p:spPr bwMode="auto">
          <a:xfrm>
            <a:off x="2665437" y="3429000"/>
            <a:ext cx="7525318" cy="2843306"/>
          </a:xfrm>
          <a:prstGeom prst="rect">
            <a:avLst/>
          </a:prstGeom>
          <a:ln>
            <a:noFill/>
          </a:ln>
          <a:extLst>
            <a:ext uri="{53640926-AAD7-44D8-BBD7-CCE9431645EC}">
              <a14:shadowObscured xmlns:a14="http://schemas.microsoft.com/office/drawing/2010/main"/>
            </a:ext>
          </a:extLst>
        </p:spPr>
      </p:pic>
      <p:cxnSp>
        <p:nvCxnSpPr>
          <p:cNvPr id="9" name="Connecteur droit avec flèche 8">
            <a:extLst>
              <a:ext uri="{FF2B5EF4-FFF2-40B4-BE49-F238E27FC236}">
                <a16:creationId xmlns:a16="http://schemas.microsoft.com/office/drawing/2014/main" id="{E69267AA-9F74-5EB6-CDB0-5ED6443EF6C5}"/>
              </a:ext>
            </a:extLst>
          </p:cNvPr>
          <p:cNvCxnSpPr>
            <a:cxnSpLocks/>
          </p:cNvCxnSpPr>
          <p:nvPr/>
        </p:nvCxnSpPr>
        <p:spPr>
          <a:xfrm flipH="1">
            <a:off x="6864824" y="5459105"/>
            <a:ext cx="103723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468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a:xfrm>
            <a:off x="-1" y="0"/>
            <a:ext cx="12191999" cy="779929"/>
          </a:xfrm>
        </p:spPr>
        <p:txBody>
          <a:bodyPr/>
          <a:lstStyle/>
          <a:p>
            <a:r>
              <a:rPr lang="fr-FR" dirty="0"/>
              <a:t>1.2 Réseau d’accès sans fil </a:t>
            </a:r>
            <a:r>
              <a:rPr lang="fr-FR" b="1" dirty="0">
                <a:solidFill>
                  <a:srgbClr val="0070C0"/>
                </a:solidFill>
              </a:rPr>
              <a:t>et mobilité</a:t>
            </a: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a:bodyPr>
          <a:lstStyle/>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02187A34-434E-0B98-9EE7-368D26D134FD}"/>
              </a:ext>
            </a:extLst>
          </p:cNvPr>
          <p:cNvSpPr txBox="1"/>
          <p:nvPr/>
        </p:nvSpPr>
        <p:spPr>
          <a:xfrm>
            <a:off x="0" y="779929"/>
            <a:ext cx="11723427" cy="6555641"/>
          </a:xfrm>
          <a:prstGeom prst="rect">
            <a:avLst/>
          </a:prstGeom>
          <a:noFill/>
        </p:spPr>
        <p:txBody>
          <a:bodyPr wrap="square" rtlCol="0">
            <a:spAutoFit/>
          </a:bodyPr>
          <a:lstStyle/>
          <a:p>
            <a:r>
              <a:rPr lang="fr-CA" sz="2800" dirty="0">
                <a:solidFill>
                  <a:srgbClr val="202122"/>
                </a:solidFill>
                <a:latin typeface="Arial" panose="020B0604020202020204" pitchFamily="34" charset="0"/>
              </a:rPr>
              <a:t>Les réseaux de capteurs sans fil recueillent et transmettent des informations sur l’état du monde physique. Ces capteurs se retrouvent parmi des objets familiers comme une voiture, un téléphone, un parcmètre:</a:t>
            </a:r>
          </a:p>
          <a:p>
            <a:endParaRPr lang="fr-CA" sz="2800" dirty="0">
              <a:solidFill>
                <a:srgbClr val="202122"/>
              </a:solidFill>
              <a:latin typeface="Arial" panose="020B0604020202020204" pitchFamily="34" charset="0"/>
            </a:endParaRPr>
          </a:p>
          <a:p>
            <a:endParaRPr lang="fr-CA" sz="2800" dirty="0">
              <a:solidFill>
                <a:srgbClr val="202122"/>
              </a:solidFill>
              <a:latin typeface="Arial" panose="020B0604020202020204" pitchFamily="34" charset="0"/>
            </a:endParaRPr>
          </a:p>
          <a:p>
            <a:r>
              <a:rPr lang="fr-CA" sz="2800" dirty="0">
                <a:solidFill>
                  <a:srgbClr val="202122"/>
                </a:solidFill>
                <a:latin typeface="Arial" panose="020B0604020202020204" pitchFamily="34" charset="0"/>
              </a:rPr>
              <a:t> </a:t>
            </a:r>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pPr marL="457200" indent="-457200">
              <a:buFontTx/>
              <a:buChar char="-"/>
            </a:pPr>
            <a:endParaRPr lang="fr-FR" sz="2800" dirty="0"/>
          </a:p>
        </p:txBody>
      </p:sp>
      <p:pic>
        <p:nvPicPr>
          <p:cNvPr id="5" name="Image 4">
            <a:extLst>
              <a:ext uri="{FF2B5EF4-FFF2-40B4-BE49-F238E27FC236}">
                <a16:creationId xmlns:a16="http://schemas.microsoft.com/office/drawing/2014/main" id="{5BF895F0-3587-FE16-0B67-6014D9739D75}"/>
              </a:ext>
            </a:extLst>
          </p:cNvPr>
          <p:cNvPicPr>
            <a:picLocks noChangeAspect="1"/>
          </p:cNvPicPr>
          <p:nvPr/>
        </p:nvPicPr>
        <p:blipFill rotWithShape="1">
          <a:blip r:embed="rId2"/>
          <a:srcRect l="18310" t="18181" r="10476" b="7253"/>
          <a:stretch/>
        </p:blipFill>
        <p:spPr bwMode="auto">
          <a:xfrm>
            <a:off x="1888201" y="2151062"/>
            <a:ext cx="6160741" cy="40313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315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a:xfrm>
            <a:off x="-1" y="0"/>
            <a:ext cx="12191999" cy="779929"/>
          </a:xfrm>
        </p:spPr>
        <p:txBody>
          <a:bodyPr/>
          <a:lstStyle/>
          <a:p>
            <a:r>
              <a:rPr lang="fr-FR" dirty="0"/>
              <a:t>1.3 Réseaux de fournisseurs de contenus</a:t>
            </a:r>
            <a:endParaRPr lang="fr-FR" b="1" dirty="0">
              <a:solidFill>
                <a:srgbClr val="0070C0"/>
              </a:solidFill>
            </a:endParaRP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a:bodyPr>
          <a:lstStyle/>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02187A34-434E-0B98-9EE7-368D26D134FD}"/>
              </a:ext>
            </a:extLst>
          </p:cNvPr>
          <p:cNvSpPr txBox="1"/>
          <p:nvPr/>
        </p:nvSpPr>
        <p:spPr>
          <a:xfrm>
            <a:off x="156903" y="733246"/>
            <a:ext cx="11511933" cy="6124754"/>
          </a:xfrm>
          <a:prstGeom prst="rect">
            <a:avLst/>
          </a:prstGeom>
          <a:noFill/>
        </p:spPr>
        <p:txBody>
          <a:bodyPr wrap="square" rtlCol="0">
            <a:spAutoFit/>
          </a:bodyPr>
          <a:lstStyle/>
          <a:p>
            <a:r>
              <a:rPr lang="fr-CA" sz="2800" dirty="0">
                <a:solidFill>
                  <a:srgbClr val="202122"/>
                </a:solidFill>
                <a:latin typeface="Arial" panose="020B0604020202020204" pitchFamily="34" charset="0"/>
              </a:rPr>
              <a:t>Plusieurs services offerts sur Internet sont hébergés dans des grappes de serveurs appelés </a:t>
            </a:r>
            <a:r>
              <a:rPr lang="fr-CA" sz="2800" dirty="0" err="1">
                <a:solidFill>
                  <a:srgbClr val="202122"/>
                </a:solidFill>
                <a:latin typeface="Arial" panose="020B0604020202020204" pitchFamily="34" charset="0"/>
              </a:rPr>
              <a:t>infonuage</a:t>
            </a:r>
            <a:r>
              <a:rPr lang="fr-CA" sz="2800" dirty="0">
                <a:solidFill>
                  <a:srgbClr val="202122"/>
                </a:solidFill>
                <a:latin typeface="Arial" panose="020B0604020202020204" pitchFamily="34" charset="0"/>
              </a:rPr>
              <a:t> ou cloud. Ceux-ci sont situés dans un infocentre composé de centaines ou de milliers de serveurs empilés dans des armoires dans un bâtiment climatisé aux dimensions gigantesques.</a:t>
            </a:r>
          </a:p>
          <a:p>
            <a:endParaRPr lang="fr-CA" sz="2800" dirty="0">
              <a:solidFill>
                <a:srgbClr val="202122"/>
              </a:solidFill>
              <a:latin typeface="Arial" panose="020B0604020202020204" pitchFamily="34" charset="0"/>
            </a:endParaRPr>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pPr marL="457200" indent="-457200">
              <a:buFontTx/>
              <a:buChar char="-"/>
            </a:pPr>
            <a:endParaRPr lang="fr-FR" sz="2800" dirty="0"/>
          </a:p>
        </p:txBody>
      </p:sp>
      <p:pic>
        <p:nvPicPr>
          <p:cNvPr id="8196" name="Picture 4" descr="Résultats de recherche d'images pour « data center image free »">
            <a:extLst>
              <a:ext uri="{FF2B5EF4-FFF2-40B4-BE49-F238E27FC236}">
                <a16:creationId xmlns:a16="http://schemas.microsoft.com/office/drawing/2014/main" id="{F01F6CCC-DEF2-CC06-5F57-FFFD45045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765" y="2605483"/>
            <a:ext cx="4110609" cy="273299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ésultats de recherche d'images pour « data center image free »">
            <a:extLst>
              <a:ext uri="{FF2B5EF4-FFF2-40B4-BE49-F238E27FC236}">
                <a16:creationId xmlns:a16="http://schemas.microsoft.com/office/drawing/2014/main" id="{CAA18F5D-218C-F9E5-6CA6-E52E1CA0A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259" y="2917173"/>
            <a:ext cx="4110610" cy="273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70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a:xfrm>
            <a:off x="-1" y="0"/>
            <a:ext cx="12191999" cy="779929"/>
          </a:xfrm>
        </p:spPr>
        <p:txBody>
          <a:bodyPr/>
          <a:lstStyle/>
          <a:p>
            <a:r>
              <a:rPr lang="fr-FR" dirty="0"/>
              <a:t>1.3 Réseaux de fournisseurs de contenus (CDN)</a:t>
            </a:r>
            <a:endParaRPr lang="fr-FR" b="1" dirty="0">
              <a:solidFill>
                <a:srgbClr val="0070C0"/>
              </a:solidFill>
            </a:endParaRP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a:bodyPr>
          <a:lstStyle/>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02187A34-434E-0B98-9EE7-368D26D134FD}"/>
              </a:ext>
            </a:extLst>
          </p:cNvPr>
          <p:cNvSpPr txBox="1"/>
          <p:nvPr/>
        </p:nvSpPr>
        <p:spPr>
          <a:xfrm>
            <a:off x="0" y="779929"/>
            <a:ext cx="11723427" cy="8710077"/>
          </a:xfrm>
          <a:prstGeom prst="rect">
            <a:avLst/>
          </a:prstGeom>
          <a:noFill/>
        </p:spPr>
        <p:txBody>
          <a:bodyPr wrap="square" rtlCol="0">
            <a:spAutoFit/>
          </a:bodyPr>
          <a:lstStyle/>
          <a:p>
            <a:endParaRPr lang="fr-CA" sz="2800" dirty="0">
              <a:solidFill>
                <a:srgbClr val="202122"/>
              </a:solidFill>
              <a:latin typeface="Arial" panose="020B0604020202020204" pitchFamily="34" charset="0"/>
            </a:endParaRPr>
          </a:p>
          <a:p>
            <a:r>
              <a:rPr lang="fr-CA" sz="2800" dirty="0">
                <a:solidFill>
                  <a:srgbClr val="202122"/>
                </a:solidFill>
                <a:latin typeface="Arial" panose="020B0604020202020204" pitchFamily="34" charset="0"/>
              </a:rPr>
              <a:t>Afin de pouvoir offrir des services partout dans le monde, un réseau de diffusion de contenus CDN (</a:t>
            </a:r>
            <a:r>
              <a:rPr lang="fr-CA" sz="2800" i="1" dirty="0">
                <a:solidFill>
                  <a:srgbClr val="202122"/>
                </a:solidFill>
                <a:latin typeface="Arial" panose="020B0604020202020204" pitchFamily="34" charset="0"/>
              </a:rPr>
              <a:t>Content Delivery Network</a:t>
            </a:r>
            <a:r>
              <a:rPr lang="fr-CA" sz="2800" dirty="0">
                <a:solidFill>
                  <a:srgbClr val="202122"/>
                </a:solidFill>
                <a:latin typeface="Arial" panose="020B0604020202020204" pitchFamily="34" charset="0"/>
              </a:rPr>
              <a:t>) est formé par un nombre important de serveurs disséminés géographiquement pour répondre rapidement aux requêtes des clients. Lorsqu’un utilisateur demande un contenu, c’est le CDN qui décide depuis quel serveur il va répondre à la demande.</a:t>
            </a:r>
          </a:p>
          <a:p>
            <a:endParaRPr lang="fr-CA" sz="2800" dirty="0">
              <a:solidFill>
                <a:srgbClr val="202122"/>
              </a:solidFill>
              <a:latin typeface="Arial" panose="020B0604020202020204" pitchFamily="34" charset="0"/>
            </a:endParaRPr>
          </a:p>
          <a:p>
            <a:r>
              <a:rPr lang="fr-CA" sz="2800" dirty="0">
                <a:solidFill>
                  <a:srgbClr val="202122"/>
                </a:solidFill>
                <a:latin typeface="Arial" panose="020B0604020202020204" pitchFamily="34" charset="0"/>
                <a:hlinkClick r:id="rId2"/>
              </a:rPr>
              <a:t>https://</a:t>
            </a:r>
            <a:r>
              <a:rPr lang="fr-CA" sz="2800" dirty="0" err="1">
                <a:solidFill>
                  <a:srgbClr val="202122"/>
                </a:solidFill>
                <a:latin typeface="Arial" panose="020B0604020202020204" pitchFamily="34" charset="0"/>
                <a:hlinkClick r:id="rId2"/>
              </a:rPr>
              <a:t>www.ibm.com</a:t>
            </a:r>
            <a:r>
              <a:rPr lang="fr-CA" sz="2800" dirty="0">
                <a:solidFill>
                  <a:srgbClr val="202122"/>
                </a:solidFill>
                <a:latin typeface="Arial" panose="020B0604020202020204" pitchFamily="34" charset="0"/>
                <a:hlinkClick r:id="rId2"/>
              </a:rPr>
              <a:t>/ca-</a:t>
            </a:r>
            <a:r>
              <a:rPr lang="fr-CA" sz="2800" dirty="0" err="1">
                <a:solidFill>
                  <a:srgbClr val="202122"/>
                </a:solidFill>
                <a:latin typeface="Arial" panose="020B0604020202020204" pitchFamily="34" charset="0"/>
                <a:hlinkClick r:id="rId2"/>
              </a:rPr>
              <a:t>fr</a:t>
            </a:r>
            <a:r>
              <a:rPr lang="fr-CA" sz="2800" dirty="0">
                <a:solidFill>
                  <a:srgbClr val="202122"/>
                </a:solidFill>
                <a:latin typeface="Arial" panose="020B0604020202020204" pitchFamily="34" charset="0"/>
                <a:hlinkClick r:id="rId2"/>
              </a:rPr>
              <a:t>/cloud/</a:t>
            </a:r>
            <a:r>
              <a:rPr lang="fr-CA" sz="2800" dirty="0" err="1">
                <a:solidFill>
                  <a:srgbClr val="202122"/>
                </a:solidFill>
                <a:latin typeface="Arial" panose="020B0604020202020204" pitchFamily="34" charset="0"/>
                <a:hlinkClick r:id="rId2"/>
              </a:rPr>
              <a:t>cdn</a:t>
            </a:r>
            <a:endParaRPr lang="fr-CA" sz="2800" dirty="0">
              <a:solidFill>
                <a:srgbClr val="202122"/>
              </a:solidFill>
              <a:latin typeface="Arial" panose="020B0604020202020204" pitchFamily="34" charset="0"/>
            </a:endParaRPr>
          </a:p>
          <a:p>
            <a:endParaRPr lang="fr-CA" sz="2800" dirty="0">
              <a:solidFill>
                <a:srgbClr val="202122"/>
              </a:solidFill>
              <a:latin typeface="Arial" panose="020B0604020202020204" pitchFamily="34" charset="0"/>
            </a:endParaRPr>
          </a:p>
          <a:p>
            <a:r>
              <a:rPr lang="fr-CA" sz="2800" dirty="0">
                <a:solidFill>
                  <a:srgbClr val="202122"/>
                </a:solidFill>
                <a:latin typeface="Arial" panose="020B0604020202020204" pitchFamily="34" charset="0"/>
              </a:rPr>
              <a:t>Les géants Google, Facebook ou Netflix sont propriétaires de leur réseau CDN.</a:t>
            </a:r>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pPr marL="457200" indent="-457200">
              <a:buFontTx/>
              <a:buChar char="-"/>
            </a:pPr>
            <a:endParaRPr lang="fr-FR" sz="2800" dirty="0"/>
          </a:p>
        </p:txBody>
      </p:sp>
    </p:spTree>
    <p:extLst>
      <p:ext uri="{BB962C8B-B14F-4D97-AF65-F5344CB8AC3E}">
        <p14:creationId xmlns:p14="http://schemas.microsoft.com/office/powerpoint/2010/main" val="3804117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FD8ADA-53C1-316C-6896-7D50F7221C79}"/>
              </a:ext>
            </a:extLst>
          </p:cNvPr>
          <p:cNvSpPr>
            <a:spLocks noGrp="1"/>
          </p:cNvSpPr>
          <p:nvPr>
            <p:ph type="title"/>
          </p:nvPr>
        </p:nvSpPr>
        <p:spPr>
          <a:xfrm>
            <a:off x="122830" y="300251"/>
            <a:ext cx="5773003" cy="860851"/>
          </a:xfrm>
        </p:spPr>
        <p:txBody>
          <a:bodyPr/>
          <a:lstStyle/>
          <a:p>
            <a:r>
              <a:rPr lang="fr-FR" b="1" dirty="0"/>
              <a:t>1.4 Réseaux de transit</a:t>
            </a:r>
          </a:p>
        </p:txBody>
      </p:sp>
      <p:sp>
        <p:nvSpPr>
          <p:cNvPr id="3" name="Espace réservé du contenu 2">
            <a:extLst>
              <a:ext uri="{FF2B5EF4-FFF2-40B4-BE49-F238E27FC236}">
                <a16:creationId xmlns:a16="http://schemas.microsoft.com/office/drawing/2014/main" id="{D945F0F4-D517-1CF3-EC4E-4F108052EEAB}"/>
              </a:ext>
            </a:extLst>
          </p:cNvPr>
          <p:cNvSpPr>
            <a:spLocks noGrp="1"/>
          </p:cNvSpPr>
          <p:nvPr>
            <p:ph idx="1"/>
          </p:nvPr>
        </p:nvSpPr>
        <p:spPr>
          <a:xfrm>
            <a:off x="6019800" y="94611"/>
            <a:ext cx="6172200" cy="4873625"/>
          </a:xfrm>
        </p:spPr>
        <p:txBody>
          <a:bodyPr>
            <a:normAutofit fontScale="92500" lnSpcReduction="10000"/>
          </a:bodyPr>
          <a:lstStyle/>
          <a:p>
            <a:r>
              <a:rPr lang="fr-FR" sz="3200" dirty="0"/>
              <a:t>En général, les données et les applications disponibles sur Internet sont localisées dans un CDN ou un infocentre. Vous y avez accès via  un Fournisseur d’Accès Internet (FAI), par exemple au Québec, </a:t>
            </a:r>
            <a:r>
              <a:rPr lang="fr-FR" sz="3200" dirty="0" err="1"/>
              <a:t>Telus</a:t>
            </a:r>
            <a:r>
              <a:rPr lang="fr-FR" sz="3200" dirty="0"/>
              <a:t>, Videotron, Bell…  </a:t>
            </a:r>
          </a:p>
          <a:p>
            <a:endParaRPr lang="fr-FR" sz="3200" dirty="0"/>
          </a:p>
          <a:p>
            <a:r>
              <a:rPr lang="fr-FR" sz="3200" dirty="0"/>
              <a:t>Lorsque le CDN et le FAI ne sont pas interconnectés, ce sont les </a:t>
            </a:r>
            <a:r>
              <a:rPr lang="fr-FR" sz="3200" b="1" dirty="0"/>
              <a:t>réseaux de transit</a:t>
            </a:r>
            <a:r>
              <a:rPr lang="fr-FR" sz="3200" dirty="0"/>
              <a:t> appelés « dorsales » qui ont ce rôle. </a:t>
            </a:r>
          </a:p>
          <a:p>
            <a:endParaRPr lang="fr-FR" dirty="0"/>
          </a:p>
        </p:txBody>
      </p:sp>
      <p:pic>
        <p:nvPicPr>
          <p:cNvPr id="11266" name="Picture 2">
            <a:extLst>
              <a:ext uri="{FF2B5EF4-FFF2-40B4-BE49-F238E27FC236}">
                <a16:creationId xmlns:a16="http://schemas.microsoft.com/office/drawing/2014/main" id="{77AF315C-7C98-1065-672E-C176C11D8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09" y="2074047"/>
            <a:ext cx="5213444" cy="270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4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FD8ADA-53C1-316C-6896-7D50F7221C79}"/>
              </a:ext>
            </a:extLst>
          </p:cNvPr>
          <p:cNvSpPr>
            <a:spLocks noGrp="1"/>
          </p:cNvSpPr>
          <p:nvPr>
            <p:ph type="title"/>
          </p:nvPr>
        </p:nvSpPr>
        <p:spPr>
          <a:xfrm>
            <a:off x="122830" y="300251"/>
            <a:ext cx="5773003" cy="860851"/>
          </a:xfrm>
        </p:spPr>
        <p:txBody>
          <a:bodyPr/>
          <a:lstStyle/>
          <a:p>
            <a:r>
              <a:rPr lang="fr-FR" b="1" dirty="0"/>
              <a:t>1.5 Réseaux d’entreprise</a:t>
            </a:r>
          </a:p>
        </p:txBody>
      </p:sp>
      <p:sp>
        <p:nvSpPr>
          <p:cNvPr id="3" name="Espace réservé du contenu 2">
            <a:extLst>
              <a:ext uri="{FF2B5EF4-FFF2-40B4-BE49-F238E27FC236}">
                <a16:creationId xmlns:a16="http://schemas.microsoft.com/office/drawing/2014/main" id="{D945F0F4-D517-1CF3-EC4E-4F108052EEAB}"/>
              </a:ext>
            </a:extLst>
          </p:cNvPr>
          <p:cNvSpPr>
            <a:spLocks noGrp="1"/>
          </p:cNvSpPr>
          <p:nvPr>
            <p:ph idx="1"/>
          </p:nvPr>
        </p:nvSpPr>
        <p:spPr>
          <a:xfrm>
            <a:off x="4394579" y="204716"/>
            <a:ext cx="7797421" cy="4763520"/>
          </a:xfrm>
        </p:spPr>
        <p:txBody>
          <a:bodyPr>
            <a:normAutofit fontScale="92500" lnSpcReduction="10000"/>
          </a:bodyPr>
          <a:lstStyle/>
          <a:p>
            <a:r>
              <a:rPr lang="fr-FR" dirty="0"/>
              <a:t>Dans les petites et moyennes entreprises, les ordinateurs peuvent être installés dans une salle dédiée.</a:t>
            </a:r>
          </a:p>
          <a:p>
            <a:r>
              <a:rPr lang="fr-FR" dirty="0"/>
              <a:t>Dans les plus grandes, l’infrastructure informatique est répartie sur plusieurs sites ou continents. Les données sont accessibles via des </a:t>
            </a:r>
            <a:r>
              <a:rPr lang="fr-FR" b="1" dirty="0"/>
              <a:t>réseaux privés virtuels VPN </a:t>
            </a:r>
            <a:r>
              <a:rPr lang="fr-FR" dirty="0"/>
              <a:t>(</a:t>
            </a:r>
            <a:r>
              <a:rPr lang="fr-FR" i="1" dirty="0"/>
              <a:t>Virtual </a:t>
            </a:r>
            <a:r>
              <a:rPr lang="fr-FR" i="1" dirty="0" err="1"/>
              <a:t>Private</a:t>
            </a:r>
            <a:r>
              <a:rPr lang="fr-FR" i="1" dirty="0"/>
              <a:t> Networks</a:t>
            </a:r>
            <a:r>
              <a:rPr lang="fr-FR" dirty="0"/>
              <a:t>) qui forment un réseau logique.</a:t>
            </a:r>
          </a:p>
          <a:p>
            <a:r>
              <a:rPr lang="fr-FR" dirty="0"/>
              <a:t>La technologie </a:t>
            </a:r>
            <a:r>
              <a:rPr lang="fr-FR" b="1" dirty="0" err="1"/>
              <a:t>VoIP</a:t>
            </a:r>
            <a:r>
              <a:rPr lang="fr-FR" dirty="0"/>
              <a:t> (Voice over IP) permet de transférer des conversations sur les réseaux d’entreprise. Cela permet de réduire le coût des télécommunications.</a:t>
            </a:r>
          </a:p>
          <a:p>
            <a:pPr marL="0" indent="0">
              <a:buNone/>
            </a:pPr>
            <a:endParaRPr lang="fr-FR" dirty="0"/>
          </a:p>
        </p:txBody>
      </p:sp>
      <p:pic>
        <p:nvPicPr>
          <p:cNvPr id="13314" name="Picture 2" descr="VPN Virtual Private Network Technology Secure Connection Cyber Security  Background Stock Photo, Picture And Royalty Free Image. Image 131905589.">
            <a:extLst>
              <a:ext uri="{FF2B5EF4-FFF2-40B4-BE49-F238E27FC236}">
                <a16:creationId xmlns:a16="http://schemas.microsoft.com/office/drawing/2014/main" id="{6AE4D331-E6D1-575B-D8E6-19536A692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1687"/>
            <a:ext cx="4467509" cy="285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26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EFE93F-435A-5A55-D693-B86E9731B281}"/>
              </a:ext>
            </a:extLst>
          </p:cNvPr>
          <p:cNvSpPr>
            <a:spLocks noGrp="1"/>
          </p:cNvSpPr>
          <p:nvPr>
            <p:ph type="ctrTitle"/>
          </p:nvPr>
        </p:nvSpPr>
        <p:spPr>
          <a:xfrm>
            <a:off x="1009934" y="159026"/>
            <a:ext cx="9658066" cy="591601"/>
          </a:xfrm>
        </p:spPr>
        <p:txBody>
          <a:bodyPr>
            <a:normAutofit fontScale="90000"/>
          </a:bodyPr>
          <a:lstStyle/>
          <a:p>
            <a:r>
              <a:rPr lang="fr-FR" sz="3600" dirty="0">
                <a:solidFill>
                  <a:srgbClr val="0070C0"/>
                </a:solidFill>
              </a:rPr>
              <a:t>1. L’un ou l’autre des 5 types de réseaux terrestres …</a:t>
            </a:r>
          </a:p>
        </p:txBody>
      </p:sp>
      <p:sp>
        <p:nvSpPr>
          <p:cNvPr id="3" name="Sous-titre 2">
            <a:extLst>
              <a:ext uri="{FF2B5EF4-FFF2-40B4-BE49-F238E27FC236}">
                <a16:creationId xmlns:a16="http://schemas.microsoft.com/office/drawing/2014/main" id="{A0C5F73E-B715-D96B-26D7-E6D8D78BB342}"/>
              </a:ext>
            </a:extLst>
          </p:cNvPr>
          <p:cNvSpPr>
            <a:spLocks noGrp="1"/>
          </p:cNvSpPr>
          <p:nvPr>
            <p:ph type="subTitle" idx="1"/>
          </p:nvPr>
        </p:nvSpPr>
        <p:spPr>
          <a:xfrm>
            <a:off x="1" y="750627"/>
            <a:ext cx="11703548" cy="4852589"/>
          </a:xfrm>
        </p:spPr>
        <p:txBody>
          <a:bodyPr>
            <a:normAutofit fontScale="85000" lnSpcReduction="20000"/>
          </a:bodyPr>
          <a:lstStyle/>
          <a:p>
            <a:pPr lvl="1" algn="l"/>
            <a:r>
              <a:rPr lang="fr-FR" sz="2400" dirty="0"/>
              <a:t>1.1 Accès à haut débit</a:t>
            </a:r>
          </a:p>
          <a:p>
            <a:pPr lvl="1" algn="l"/>
            <a:r>
              <a:rPr lang="fr-FR" sz="2400" dirty="0"/>
              <a:t>1.2 Accès sans fil (Wi-Fi) et mobilité</a:t>
            </a:r>
          </a:p>
          <a:p>
            <a:pPr lvl="1" algn="l"/>
            <a:r>
              <a:rPr lang="fr-FR" sz="2400" dirty="0"/>
              <a:t>1.3 Fournisseurs de contenus (CDN)</a:t>
            </a:r>
          </a:p>
          <a:p>
            <a:pPr lvl="1" algn="l"/>
            <a:r>
              <a:rPr lang="fr-FR" sz="2400" dirty="0"/>
              <a:t>1.4 De transit</a:t>
            </a:r>
          </a:p>
          <a:p>
            <a:pPr lvl="1" algn="l"/>
            <a:r>
              <a:rPr lang="fr-FR" sz="2400" dirty="0"/>
              <a:t>1.5 D’entreprise</a:t>
            </a:r>
          </a:p>
          <a:p>
            <a:pPr lvl="1" algn="l"/>
            <a:endParaRPr lang="fr-FR" sz="2400" dirty="0">
              <a:solidFill>
                <a:srgbClr val="0070C0"/>
              </a:solidFill>
            </a:endParaRPr>
          </a:p>
          <a:p>
            <a:pPr lvl="1" algn="l"/>
            <a:r>
              <a:rPr lang="fr-FR" sz="3900" dirty="0">
                <a:solidFill>
                  <a:srgbClr val="0070C0"/>
                </a:solidFill>
              </a:rPr>
              <a:t>…permettent d’installer au moins 6 </a:t>
            </a:r>
            <a:r>
              <a:rPr lang="fr-FR" sz="3900" dirty="0"/>
              <a:t>catégories de réseaux </a:t>
            </a:r>
            <a:r>
              <a:rPr lang="fr-FR" sz="3900" dirty="0">
                <a:solidFill>
                  <a:srgbClr val="0070C0"/>
                </a:solidFill>
              </a:rPr>
              <a:t>qui varient en fonction de leur portée et du nombre de personnes interconnectées:</a:t>
            </a:r>
          </a:p>
          <a:p>
            <a:pPr lvl="1" algn="l"/>
            <a:endParaRPr lang="fr-FR" sz="2400" dirty="0">
              <a:solidFill>
                <a:srgbClr val="0070C0"/>
              </a:solidFill>
            </a:endParaRPr>
          </a:p>
          <a:p>
            <a:pPr lvl="1" algn="l"/>
            <a:r>
              <a:rPr lang="fr-FR" sz="2400" dirty="0"/>
              <a:t>2.1 Réseaux personnels (PAN)</a:t>
            </a:r>
          </a:p>
          <a:p>
            <a:pPr lvl="1" algn="l"/>
            <a:r>
              <a:rPr lang="fr-FR" sz="2400" dirty="0"/>
              <a:t>2.2 Réseaux locaux (LAN)</a:t>
            </a:r>
          </a:p>
          <a:p>
            <a:pPr lvl="1" algn="l"/>
            <a:r>
              <a:rPr lang="fr-FR" sz="2400" dirty="0"/>
              <a:t>2.3 Locaux domestiques</a:t>
            </a:r>
          </a:p>
          <a:p>
            <a:pPr lvl="1" algn="l"/>
            <a:r>
              <a:rPr lang="fr-FR" sz="2400" dirty="0"/>
              <a:t>2.4 Métropolitains (MAN)</a:t>
            </a:r>
          </a:p>
          <a:p>
            <a:pPr lvl="1" algn="l"/>
            <a:r>
              <a:rPr lang="fr-FR" sz="2400" dirty="0"/>
              <a:t>2.5 Étendus (WAN)</a:t>
            </a:r>
          </a:p>
          <a:p>
            <a:pPr lvl="1" algn="l"/>
            <a:r>
              <a:rPr lang="fr-FR" sz="2400" dirty="0"/>
              <a:t>2.6 </a:t>
            </a:r>
            <a:r>
              <a:rPr lang="fr-FR" sz="2400" dirty="0" err="1"/>
              <a:t>Interréseaux</a:t>
            </a:r>
            <a:endParaRPr lang="fr-FR" sz="2400" dirty="0"/>
          </a:p>
          <a:p>
            <a:pPr lvl="1" algn="l"/>
            <a:endParaRPr lang="fr-FR" sz="2400" dirty="0">
              <a:solidFill>
                <a:srgbClr val="0070C0"/>
              </a:solidFill>
            </a:endParaRPr>
          </a:p>
          <a:p>
            <a:pPr lvl="1" algn="l"/>
            <a:endParaRPr lang="fr-FR" sz="2400" dirty="0">
              <a:solidFill>
                <a:srgbClr val="0070C0"/>
              </a:solidFill>
            </a:endParaRPr>
          </a:p>
          <a:p>
            <a:pPr lvl="1" algn="l"/>
            <a:endParaRPr lang="fr-FR" sz="2400" dirty="0"/>
          </a:p>
          <a:p>
            <a:pPr lvl="1" algn="l"/>
            <a:endParaRPr lang="fr-FR" sz="2400" dirty="0"/>
          </a:p>
        </p:txBody>
      </p:sp>
    </p:spTree>
    <p:extLst>
      <p:ext uri="{BB962C8B-B14F-4D97-AF65-F5344CB8AC3E}">
        <p14:creationId xmlns:p14="http://schemas.microsoft.com/office/powerpoint/2010/main" val="313595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97849-E0BF-D7BB-3667-79E0028E4EEE}"/>
              </a:ext>
            </a:extLst>
          </p:cNvPr>
          <p:cNvSpPr>
            <a:spLocks noGrp="1"/>
          </p:cNvSpPr>
          <p:nvPr>
            <p:ph type="title"/>
          </p:nvPr>
        </p:nvSpPr>
        <p:spPr/>
        <p:txBody>
          <a:bodyPr/>
          <a:lstStyle/>
          <a:p>
            <a:r>
              <a:rPr lang="fr-FR" b="1" dirty="0"/>
              <a:t>2.1 Réseaux personnels (PAN)</a:t>
            </a:r>
          </a:p>
        </p:txBody>
      </p:sp>
      <p:sp>
        <p:nvSpPr>
          <p:cNvPr id="3" name="Espace réservé du contenu 2">
            <a:extLst>
              <a:ext uri="{FF2B5EF4-FFF2-40B4-BE49-F238E27FC236}">
                <a16:creationId xmlns:a16="http://schemas.microsoft.com/office/drawing/2014/main" id="{FE4D1988-51D9-D2C5-20FC-380CE4592F59}"/>
              </a:ext>
            </a:extLst>
          </p:cNvPr>
          <p:cNvSpPr>
            <a:spLocks noGrp="1"/>
          </p:cNvSpPr>
          <p:nvPr>
            <p:ph idx="1"/>
          </p:nvPr>
        </p:nvSpPr>
        <p:spPr/>
        <p:txBody>
          <a:bodyPr/>
          <a:lstStyle/>
          <a:p>
            <a:r>
              <a:rPr lang="fr-FR" dirty="0"/>
              <a:t>Un réseau </a:t>
            </a:r>
            <a:r>
              <a:rPr lang="fr-FR" i="1" dirty="0" err="1"/>
              <a:t>Personal</a:t>
            </a:r>
            <a:r>
              <a:rPr lang="fr-FR" i="1" dirty="0"/>
              <a:t> Area Network </a:t>
            </a:r>
            <a:r>
              <a:rPr lang="fr-FR" dirty="0"/>
              <a:t>(PAN) permet à des équipements situés dans un périmètre de quelques mètres de communiquer entre eux. </a:t>
            </a:r>
          </a:p>
          <a:p>
            <a:r>
              <a:rPr lang="fr-FR" dirty="0"/>
              <a:t>Ex: les normes d’un réseau sans fil à courte portée </a:t>
            </a:r>
            <a:r>
              <a:rPr lang="fr-FR" b="1" dirty="0"/>
              <a:t>Bluetooth</a:t>
            </a:r>
            <a:r>
              <a:rPr lang="fr-FR" dirty="0"/>
              <a:t>. Cela permet de relier l’unité centrale d’un ordinateur à des périphériques comme la souris, un casque d’écoute, ou le téléphone cellulaire au système audio de votre voiture. </a:t>
            </a:r>
          </a:p>
        </p:txBody>
      </p:sp>
    </p:spTree>
    <p:extLst>
      <p:ext uri="{BB962C8B-B14F-4D97-AF65-F5344CB8AC3E}">
        <p14:creationId xmlns:p14="http://schemas.microsoft.com/office/powerpoint/2010/main" val="4159717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97849-E0BF-D7BB-3667-79E0028E4EEE}"/>
              </a:ext>
            </a:extLst>
          </p:cNvPr>
          <p:cNvSpPr>
            <a:spLocks noGrp="1"/>
          </p:cNvSpPr>
          <p:nvPr>
            <p:ph type="title"/>
          </p:nvPr>
        </p:nvSpPr>
        <p:spPr/>
        <p:txBody>
          <a:bodyPr/>
          <a:lstStyle/>
          <a:p>
            <a:r>
              <a:rPr lang="fr-FR" b="1" dirty="0"/>
              <a:t>2.2 Réseaux locaux (LAN)</a:t>
            </a:r>
          </a:p>
        </p:txBody>
      </p:sp>
      <p:sp>
        <p:nvSpPr>
          <p:cNvPr id="3" name="Espace réservé du contenu 2">
            <a:extLst>
              <a:ext uri="{FF2B5EF4-FFF2-40B4-BE49-F238E27FC236}">
                <a16:creationId xmlns:a16="http://schemas.microsoft.com/office/drawing/2014/main" id="{FE4D1988-51D9-D2C5-20FC-380CE4592F59}"/>
              </a:ext>
            </a:extLst>
          </p:cNvPr>
          <p:cNvSpPr>
            <a:spLocks noGrp="1"/>
          </p:cNvSpPr>
          <p:nvPr>
            <p:ph idx="1"/>
          </p:nvPr>
        </p:nvSpPr>
        <p:spPr>
          <a:xfrm>
            <a:off x="726687" y="1486383"/>
            <a:ext cx="8054236" cy="3392742"/>
          </a:xfrm>
        </p:spPr>
        <p:txBody>
          <a:bodyPr>
            <a:normAutofit fontScale="85000" lnSpcReduction="10000"/>
          </a:bodyPr>
          <a:lstStyle/>
          <a:p>
            <a:r>
              <a:rPr lang="fr-FR" dirty="0"/>
              <a:t>Un réseau </a:t>
            </a:r>
            <a:r>
              <a:rPr lang="fr-FR" i="1" dirty="0"/>
              <a:t>Local Area Network </a:t>
            </a:r>
            <a:r>
              <a:rPr lang="fr-FR" dirty="0"/>
              <a:t>(LAN) est un réseau privé qui fonctionne dans un seul bâtiment, comme une maison, un immeuble à bureaux ou le voisinage immédiat. </a:t>
            </a:r>
          </a:p>
          <a:p>
            <a:endParaRPr lang="fr-FR" dirty="0"/>
          </a:p>
          <a:p>
            <a:endParaRPr lang="fr-FR" dirty="0"/>
          </a:p>
          <a:p>
            <a:endParaRPr lang="fr-FR" dirty="0"/>
          </a:p>
          <a:p>
            <a:endParaRPr lang="fr-FR" dirty="0"/>
          </a:p>
          <a:p>
            <a:r>
              <a:rPr lang="fr-FR" dirty="0"/>
              <a:t>LAN sans fil: la norme IEEE 802.11 (</a:t>
            </a:r>
            <a:r>
              <a:rPr lang="fr-FR" dirty="0" err="1"/>
              <a:t>WiFi</a:t>
            </a:r>
            <a:r>
              <a:rPr lang="fr-FR" dirty="0"/>
              <a:t>). Les débits vont jusqu’à 7 Gbit/s (802.11ad). </a:t>
            </a:r>
          </a:p>
          <a:p>
            <a:pPr marL="0" indent="0">
              <a:buNone/>
            </a:pPr>
            <a:endParaRPr lang="fr-FR" dirty="0"/>
          </a:p>
        </p:txBody>
      </p:sp>
      <p:pic>
        <p:nvPicPr>
          <p:cNvPr id="14340" name="Picture 4" descr="Résultats de recherche d'images pour « image wifi »">
            <a:extLst>
              <a:ext uri="{FF2B5EF4-FFF2-40B4-BE49-F238E27FC236}">
                <a16:creationId xmlns:a16="http://schemas.microsoft.com/office/drawing/2014/main" id="{91B40426-9637-627F-27DF-4C580E7E5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109" y="2811946"/>
            <a:ext cx="1841810" cy="1227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91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97849-E0BF-D7BB-3667-79E0028E4EEE}"/>
              </a:ext>
            </a:extLst>
          </p:cNvPr>
          <p:cNvSpPr>
            <a:spLocks noGrp="1"/>
          </p:cNvSpPr>
          <p:nvPr>
            <p:ph type="title"/>
          </p:nvPr>
        </p:nvSpPr>
        <p:spPr/>
        <p:txBody>
          <a:bodyPr/>
          <a:lstStyle/>
          <a:p>
            <a:r>
              <a:rPr lang="fr-FR" b="1" dirty="0"/>
              <a:t>2.2 Réseaux locaux (LAN)</a:t>
            </a:r>
          </a:p>
        </p:txBody>
      </p:sp>
      <p:sp>
        <p:nvSpPr>
          <p:cNvPr id="3" name="Espace réservé du contenu 2">
            <a:extLst>
              <a:ext uri="{FF2B5EF4-FFF2-40B4-BE49-F238E27FC236}">
                <a16:creationId xmlns:a16="http://schemas.microsoft.com/office/drawing/2014/main" id="{FE4D1988-51D9-D2C5-20FC-380CE4592F59}"/>
              </a:ext>
            </a:extLst>
          </p:cNvPr>
          <p:cNvSpPr>
            <a:spLocks noGrp="1"/>
          </p:cNvSpPr>
          <p:nvPr>
            <p:ph idx="1"/>
          </p:nvPr>
        </p:nvSpPr>
        <p:spPr>
          <a:xfrm>
            <a:off x="742666" y="1396773"/>
            <a:ext cx="4069639" cy="3789376"/>
          </a:xfrm>
        </p:spPr>
        <p:txBody>
          <a:bodyPr>
            <a:normAutofit/>
          </a:bodyPr>
          <a:lstStyle/>
          <a:p>
            <a:r>
              <a:rPr lang="fr-FR" dirty="0"/>
              <a:t>Les LAN filaires (norme IEEE 802.3, Ethernet) (fils de cuivre, fibre optique) offrent un débit de 100 Mbit/s à 40 Gbit/s et un faible délai de latence de 10</a:t>
            </a:r>
            <a:r>
              <a:rPr lang="fr-FR" baseline="30000" dirty="0"/>
              <a:t>-6</a:t>
            </a:r>
            <a:r>
              <a:rPr lang="fr-FR" dirty="0"/>
              <a:t>seconde ou moins (microseconde).</a:t>
            </a:r>
          </a:p>
          <a:p>
            <a:endParaRPr lang="fr-FR" dirty="0"/>
          </a:p>
          <a:p>
            <a:endParaRPr lang="fr-FR" dirty="0"/>
          </a:p>
          <a:p>
            <a:endParaRPr lang="fr-FR" dirty="0"/>
          </a:p>
        </p:txBody>
      </p:sp>
      <p:pic>
        <p:nvPicPr>
          <p:cNvPr id="15362" name="Picture 2" descr="Lan Network vector illustration">
            <a:extLst>
              <a:ext uri="{FF2B5EF4-FFF2-40B4-BE49-F238E27FC236}">
                <a16:creationId xmlns:a16="http://schemas.microsoft.com/office/drawing/2014/main" id="{9CB6500C-F7CB-1EBE-94DE-E2A9A3F96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305" y="1754548"/>
            <a:ext cx="2079813" cy="307382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a:extLst>
              <a:ext uri="{FF2B5EF4-FFF2-40B4-BE49-F238E27FC236}">
                <a16:creationId xmlns:a16="http://schemas.microsoft.com/office/drawing/2014/main" id="{910847C9-F3A4-8D86-7090-A0DD262235A6}"/>
              </a:ext>
            </a:extLst>
          </p:cNvPr>
          <p:cNvCxnSpPr/>
          <p:nvPr/>
        </p:nvCxnSpPr>
        <p:spPr>
          <a:xfrm>
            <a:off x="6096000" y="2402006"/>
            <a:ext cx="1342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BAE9438F-D92B-B6C4-C3AB-B0DE2A5395E8}"/>
              </a:ext>
            </a:extLst>
          </p:cNvPr>
          <p:cNvSpPr txBox="1"/>
          <p:nvPr/>
        </p:nvSpPr>
        <p:spPr>
          <a:xfrm>
            <a:off x="7500915" y="2217775"/>
            <a:ext cx="1815152" cy="646331"/>
          </a:xfrm>
          <a:prstGeom prst="rect">
            <a:avLst/>
          </a:prstGeom>
          <a:noFill/>
        </p:spPr>
        <p:txBody>
          <a:bodyPr wrap="square" rtlCol="0">
            <a:spAutoFit/>
          </a:bodyPr>
          <a:lstStyle/>
          <a:p>
            <a:r>
              <a:rPr lang="fr-FR" dirty="0"/>
              <a:t>Commutateur</a:t>
            </a:r>
          </a:p>
          <a:p>
            <a:r>
              <a:rPr lang="fr-FR" dirty="0"/>
              <a:t>Ethernet</a:t>
            </a:r>
          </a:p>
        </p:txBody>
      </p:sp>
    </p:spTree>
    <p:extLst>
      <p:ext uri="{BB962C8B-B14F-4D97-AF65-F5344CB8AC3E}">
        <p14:creationId xmlns:p14="http://schemas.microsoft.com/office/powerpoint/2010/main" val="498047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EFE93F-435A-5A55-D693-B86E9731B281}"/>
              </a:ext>
            </a:extLst>
          </p:cNvPr>
          <p:cNvSpPr>
            <a:spLocks noGrp="1"/>
          </p:cNvSpPr>
          <p:nvPr>
            <p:ph type="ctrTitle"/>
          </p:nvPr>
        </p:nvSpPr>
        <p:spPr>
          <a:xfrm>
            <a:off x="1354015" y="1122363"/>
            <a:ext cx="9313985" cy="724022"/>
          </a:xfrm>
        </p:spPr>
        <p:txBody>
          <a:bodyPr>
            <a:normAutofit fontScale="90000"/>
          </a:bodyPr>
          <a:lstStyle/>
          <a:p>
            <a:r>
              <a:rPr lang="fr-FR" dirty="0"/>
              <a:t>Plan du cours</a:t>
            </a:r>
          </a:p>
        </p:txBody>
      </p:sp>
      <p:sp>
        <p:nvSpPr>
          <p:cNvPr id="3" name="Sous-titre 2">
            <a:extLst>
              <a:ext uri="{FF2B5EF4-FFF2-40B4-BE49-F238E27FC236}">
                <a16:creationId xmlns:a16="http://schemas.microsoft.com/office/drawing/2014/main" id="{A0C5F73E-B715-D96B-26D7-E6D8D78BB342}"/>
              </a:ext>
            </a:extLst>
          </p:cNvPr>
          <p:cNvSpPr>
            <a:spLocks noGrp="1"/>
          </p:cNvSpPr>
          <p:nvPr>
            <p:ph type="subTitle" idx="1"/>
          </p:nvPr>
        </p:nvSpPr>
        <p:spPr>
          <a:xfrm>
            <a:off x="1354015" y="1846385"/>
            <a:ext cx="10513307" cy="4852589"/>
          </a:xfrm>
        </p:spPr>
        <p:txBody>
          <a:bodyPr>
            <a:normAutofit/>
          </a:bodyPr>
          <a:lstStyle/>
          <a:p>
            <a:pPr marL="457200" indent="-457200" algn="l">
              <a:buAutoNum type="arabicPeriod"/>
            </a:pPr>
            <a:r>
              <a:rPr lang="fr-FR" sz="3600" b="1" dirty="0"/>
              <a:t>5 types de réseaux terrestres </a:t>
            </a:r>
            <a:r>
              <a:rPr lang="fr-FR" sz="3600" dirty="0"/>
              <a:t>: </a:t>
            </a:r>
          </a:p>
          <a:p>
            <a:pPr algn="l"/>
            <a:endParaRPr lang="fr-FR" sz="3600" dirty="0"/>
          </a:p>
          <a:p>
            <a:pPr lvl="1" algn="l"/>
            <a:r>
              <a:rPr lang="fr-FR" sz="3600" dirty="0"/>
              <a:t>1. Accès à haut débit</a:t>
            </a:r>
          </a:p>
          <a:p>
            <a:pPr lvl="1" algn="l"/>
            <a:r>
              <a:rPr lang="fr-FR" sz="3600" dirty="0"/>
              <a:t>2. Accès sans fil (Wi-Fi) et mobilité</a:t>
            </a:r>
          </a:p>
          <a:p>
            <a:pPr lvl="1" algn="l"/>
            <a:r>
              <a:rPr lang="fr-FR" sz="3600" dirty="0"/>
              <a:t>3. Fournisseurs de contenus (CDN)</a:t>
            </a:r>
          </a:p>
          <a:p>
            <a:pPr lvl="1" algn="l"/>
            <a:r>
              <a:rPr lang="fr-FR" sz="3600" dirty="0"/>
              <a:t>4. De transit</a:t>
            </a:r>
          </a:p>
          <a:p>
            <a:pPr lvl="1" algn="l"/>
            <a:r>
              <a:rPr lang="fr-FR" sz="3600" dirty="0"/>
              <a:t>5. D’entreprise</a:t>
            </a:r>
          </a:p>
        </p:txBody>
      </p:sp>
    </p:spTree>
    <p:extLst>
      <p:ext uri="{BB962C8B-B14F-4D97-AF65-F5344CB8AC3E}">
        <p14:creationId xmlns:p14="http://schemas.microsoft.com/office/powerpoint/2010/main" val="2851067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2C635F-6522-9F4A-1445-13BEF2343D5F}"/>
              </a:ext>
            </a:extLst>
          </p:cNvPr>
          <p:cNvSpPr>
            <a:spLocks noGrp="1"/>
          </p:cNvSpPr>
          <p:nvPr>
            <p:ph type="title"/>
          </p:nvPr>
        </p:nvSpPr>
        <p:spPr>
          <a:xfrm>
            <a:off x="0" y="78059"/>
            <a:ext cx="11163299" cy="1104782"/>
          </a:xfrm>
        </p:spPr>
        <p:txBody>
          <a:bodyPr/>
          <a:lstStyle/>
          <a:p>
            <a:r>
              <a:rPr lang="fr-FR" b="1" dirty="0"/>
              <a:t>2.3 Réseaux locaux domestiques</a:t>
            </a:r>
            <a:endParaRPr lang="fr-FR" dirty="0"/>
          </a:p>
        </p:txBody>
      </p:sp>
      <p:sp>
        <p:nvSpPr>
          <p:cNvPr id="3" name="Espace réservé du contenu 2">
            <a:extLst>
              <a:ext uri="{FF2B5EF4-FFF2-40B4-BE49-F238E27FC236}">
                <a16:creationId xmlns:a16="http://schemas.microsoft.com/office/drawing/2014/main" id="{C03056D4-9A3A-DFCA-CF4F-EEB8A5F9726E}"/>
              </a:ext>
            </a:extLst>
          </p:cNvPr>
          <p:cNvSpPr>
            <a:spLocks noGrp="1"/>
          </p:cNvSpPr>
          <p:nvPr>
            <p:ph idx="1"/>
          </p:nvPr>
        </p:nvSpPr>
        <p:spPr>
          <a:xfrm>
            <a:off x="133349" y="1182841"/>
            <a:ext cx="10896600" cy="4916875"/>
          </a:xfrm>
        </p:spPr>
        <p:txBody>
          <a:bodyPr>
            <a:normAutofit fontScale="92500" lnSpcReduction="20000"/>
          </a:bodyPr>
          <a:lstStyle/>
          <a:p>
            <a:r>
              <a:rPr lang="fr-FR" dirty="0"/>
              <a:t>La dépendance à un réseau hertzien (</a:t>
            </a:r>
            <a:r>
              <a:rPr lang="fr-FR" dirty="0" err="1"/>
              <a:t>WiFi</a:t>
            </a:r>
            <a:r>
              <a:rPr lang="fr-FR" dirty="0"/>
              <a:t>) entraîne des limitations de performances et des défis importants de sécurité. </a:t>
            </a:r>
          </a:p>
          <a:p>
            <a:endParaRPr lang="fr-FR" dirty="0"/>
          </a:p>
          <a:p>
            <a:endParaRPr lang="fr-FR" dirty="0"/>
          </a:p>
          <a:p>
            <a:endParaRPr lang="fr-FR" dirty="0"/>
          </a:p>
          <a:p>
            <a:pPr marL="0" indent="0">
              <a:buNone/>
            </a:pPr>
            <a:endParaRPr lang="fr-FR" dirty="0"/>
          </a:p>
          <a:p>
            <a:endParaRPr lang="fr-FR" dirty="0"/>
          </a:p>
          <a:p>
            <a:endParaRPr lang="fr-FR" dirty="0"/>
          </a:p>
          <a:p>
            <a:endParaRPr lang="fr-FR" dirty="0"/>
          </a:p>
          <a:p>
            <a:r>
              <a:rPr lang="fr-FR" dirty="0"/>
              <a:t>Plus il y a d’équipements interconnectés (domotique), + la performance du LAN se dégrade, le FAI pouvant être blâmé alors qu’il n’est pas responsable. </a:t>
            </a:r>
          </a:p>
          <a:p>
            <a:pPr marL="0" indent="0">
              <a:buNone/>
            </a:pPr>
            <a:r>
              <a:rPr lang="fr-FR" dirty="0"/>
              <a:t> </a:t>
            </a:r>
          </a:p>
        </p:txBody>
      </p:sp>
      <p:pic>
        <p:nvPicPr>
          <p:cNvPr id="4" name="Picture 2" descr="Home Local Area Network House royalty free illustration">
            <a:extLst>
              <a:ext uri="{FF2B5EF4-FFF2-40B4-BE49-F238E27FC236}">
                <a16:creationId xmlns:a16="http://schemas.microsoft.com/office/drawing/2014/main" id="{15D85881-6A6E-FCA9-68AE-A3AEFC8C3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767" y="1885926"/>
            <a:ext cx="2590911" cy="26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076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2C635F-6522-9F4A-1445-13BEF2343D5F}"/>
              </a:ext>
            </a:extLst>
          </p:cNvPr>
          <p:cNvSpPr>
            <a:spLocks noGrp="1"/>
          </p:cNvSpPr>
          <p:nvPr>
            <p:ph type="title"/>
          </p:nvPr>
        </p:nvSpPr>
        <p:spPr>
          <a:xfrm>
            <a:off x="0" y="-167267"/>
            <a:ext cx="11163299" cy="1104782"/>
          </a:xfrm>
        </p:spPr>
        <p:txBody>
          <a:bodyPr/>
          <a:lstStyle/>
          <a:p>
            <a:r>
              <a:rPr lang="fr-FR" b="1" dirty="0"/>
              <a:t>2.4 Réseaux métropolitains (MAN)</a:t>
            </a:r>
            <a:endParaRPr lang="fr-FR" dirty="0"/>
          </a:p>
        </p:txBody>
      </p:sp>
      <p:sp>
        <p:nvSpPr>
          <p:cNvPr id="3" name="Espace réservé du contenu 2">
            <a:extLst>
              <a:ext uri="{FF2B5EF4-FFF2-40B4-BE49-F238E27FC236}">
                <a16:creationId xmlns:a16="http://schemas.microsoft.com/office/drawing/2014/main" id="{C03056D4-9A3A-DFCA-CF4F-EEB8A5F9726E}"/>
              </a:ext>
            </a:extLst>
          </p:cNvPr>
          <p:cNvSpPr>
            <a:spLocks noGrp="1"/>
          </p:cNvSpPr>
          <p:nvPr>
            <p:ph idx="1"/>
          </p:nvPr>
        </p:nvSpPr>
        <p:spPr>
          <a:xfrm>
            <a:off x="133349" y="1182841"/>
            <a:ext cx="10896600" cy="4916875"/>
          </a:xfrm>
        </p:spPr>
        <p:txBody>
          <a:bodyPr>
            <a:normAutofit fontScale="92500" lnSpcReduction="20000"/>
          </a:bodyPr>
          <a:lstStyle/>
          <a:p>
            <a:pPr marL="0" indent="0">
              <a:buNone/>
            </a:pPr>
            <a:r>
              <a:rPr lang="fr-FR" dirty="0"/>
              <a:t> Un MAN (</a:t>
            </a:r>
            <a:r>
              <a:rPr lang="fr-FR" i="1" dirty="0" err="1"/>
              <a:t>Metropolitan</a:t>
            </a:r>
            <a:r>
              <a:rPr lang="fr-FR" i="1" dirty="0"/>
              <a:t> Area Network</a:t>
            </a:r>
            <a:r>
              <a:rPr lang="fr-FR" dirty="0"/>
              <a:t>) couvre une ville. </a:t>
            </a:r>
          </a:p>
          <a:p>
            <a:pPr marL="0" indent="0">
              <a:buNone/>
            </a:pPr>
            <a:endParaRPr lang="fr-FR" dirty="0"/>
          </a:p>
          <a:p>
            <a:pPr marL="0" indent="0">
              <a:buNone/>
            </a:pPr>
            <a:endParaRPr lang="fr-FR" dirty="0"/>
          </a:p>
          <a:p>
            <a:pPr marL="0" indent="0">
              <a:buNone/>
            </a:pPr>
            <a:endParaRPr lang="fr-FR" dirty="0"/>
          </a:p>
          <a:p>
            <a:pPr marL="0" indent="0">
              <a:buNone/>
            </a:pPr>
            <a:endParaRPr lang="fr-FR" b="1" dirty="0"/>
          </a:p>
          <a:p>
            <a:pPr marL="0" indent="0">
              <a:buNone/>
            </a:pPr>
            <a:endParaRPr lang="fr-FR" b="1" dirty="0"/>
          </a:p>
          <a:p>
            <a:pPr marL="0" indent="0">
              <a:buNone/>
            </a:pPr>
            <a:endParaRPr lang="fr-FR" b="1" dirty="0"/>
          </a:p>
          <a:p>
            <a:pPr marL="0" indent="0">
              <a:buNone/>
            </a:pPr>
            <a:r>
              <a:rPr lang="fr-FR" b="1" dirty="0"/>
              <a:t>Au Québec</a:t>
            </a:r>
            <a:r>
              <a:rPr lang="fr-FR" dirty="0"/>
              <a:t>, l’entreprise Vidéotron était pionnière en 1964, avec l’installation d’un réseau de distribution de télévision par câblage coaxial, à Montréal-Nord et LAVAL. Le succès a été immédiat, avec l’accès à plusieurs canaux en provenance d’autres pays (chaînes sportives, culturelles, etc.).</a:t>
            </a:r>
          </a:p>
          <a:p>
            <a:pPr marL="0" indent="0">
              <a:buNone/>
            </a:pPr>
            <a:endParaRPr lang="fr-FR" dirty="0"/>
          </a:p>
          <a:p>
            <a:pPr marL="0" indent="0">
              <a:buNone/>
            </a:pPr>
            <a:r>
              <a:rPr lang="fr-FR" dirty="0">
                <a:hlinkClick r:id="rId2"/>
              </a:rPr>
              <a:t>Petite histoire de Vidéotron</a:t>
            </a:r>
            <a:endParaRPr lang="fr-FR" dirty="0"/>
          </a:p>
        </p:txBody>
      </p:sp>
      <p:pic>
        <p:nvPicPr>
          <p:cNvPr id="11" name="Picture 6" descr="Résultats de recherche d'images pour « image réseau man »">
            <a:extLst>
              <a:ext uri="{FF2B5EF4-FFF2-40B4-BE49-F238E27FC236}">
                <a16:creationId xmlns:a16="http://schemas.microsoft.com/office/drawing/2014/main" id="{AF44A8F1-FF7E-3F96-A56B-26D63C20EB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223"/>
          <a:stretch/>
        </p:blipFill>
        <p:spPr bwMode="auto">
          <a:xfrm>
            <a:off x="2316780" y="1761894"/>
            <a:ext cx="4340497" cy="175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791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2C635F-6522-9F4A-1445-13BEF2343D5F}"/>
              </a:ext>
            </a:extLst>
          </p:cNvPr>
          <p:cNvSpPr>
            <a:spLocks noGrp="1"/>
          </p:cNvSpPr>
          <p:nvPr>
            <p:ph type="title"/>
          </p:nvPr>
        </p:nvSpPr>
        <p:spPr>
          <a:xfrm>
            <a:off x="0" y="78059"/>
            <a:ext cx="11163299" cy="1104782"/>
          </a:xfrm>
        </p:spPr>
        <p:txBody>
          <a:bodyPr/>
          <a:lstStyle/>
          <a:p>
            <a:r>
              <a:rPr lang="fr-FR" b="1" dirty="0"/>
              <a:t>2.5 Réseaux WAN</a:t>
            </a:r>
            <a:endParaRPr lang="fr-FR" dirty="0"/>
          </a:p>
        </p:txBody>
      </p:sp>
      <p:sp>
        <p:nvSpPr>
          <p:cNvPr id="3" name="Espace réservé du contenu 2">
            <a:extLst>
              <a:ext uri="{FF2B5EF4-FFF2-40B4-BE49-F238E27FC236}">
                <a16:creationId xmlns:a16="http://schemas.microsoft.com/office/drawing/2014/main" id="{C03056D4-9A3A-DFCA-CF4F-EEB8A5F9726E}"/>
              </a:ext>
            </a:extLst>
          </p:cNvPr>
          <p:cNvSpPr>
            <a:spLocks noGrp="1"/>
          </p:cNvSpPr>
          <p:nvPr>
            <p:ph idx="1"/>
          </p:nvPr>
        </p:nvSpPr>
        <p:spPr>
          <a:xfrm>
            <a:off x="133349" y="1250560"/>
            <a:ext cx="10896600" cy="4916875"/>
          </a:xfrm>
        </p:spPr>
        <p:txBody>
          <a:bodyPr>
            <a:normAutofit/>
          </a:bodyPr>
          <a:lstStyle/>
          <a:p>
            <a:pPr marL="0" indent="0">
              <a:buNone/>
            </a:pPr>
            <a:r>
              <a:rPr lang="fr-FR" dirty="0"/>
              <a:t> Un réseau WAN (</a:t>
            </a:r>
            <a:r>
              <a:rPr lang="fr-FR" i="1" dirty="0"/>
              <a:t>Wide Area Network</a:t>
            </a:r>
            <a:r>
              <a:rPr lang="fr-FR" dirty="0"/>
              <a:t>) s’étend sur une</a:t>
            </a:r>
          </a:p>
          <a:p>
            <a:pPr marL="0" indent="0">
              <a:buNone/>
            </a:pPr>
            <a:r>
              <a:rPr lang="fr-FR" dirty="0"/>
              <a:t>vaste zone géographique: pays, continent.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endParaRPr lang="fr-FR" sz="1100" dirty="0"/>
          </a:p>
          <a:p>
            <a:endParaRPr lang="fr-FR" sz="1100" dirty="0"/>
          </a:p>
          <a:p>
            <a:r>
              <a:rPr lang="fr-FR" sz="1100" dirty="0"/>
              <a:t>WAN connectant des filiales en Australie, source de l’image: </a:t>
            </a:r>
            <a:r>
              <a:rPr lang="fr-FR" sz="1100" dirty="0" err="1"/>
              <a:t>Tanenbaum</a:t>
            </a:r>
            <a:r>
              <a:rPr lang="fr-FR" sz="1100" dirty="0"/>
              <a:t> et al., Réseaux, 6</a:t>
            </a:r>
            <a:r>
              <a:rPr lang="fr-FR" sz="1100" baseline="30000" dirty="0"/>
              <a:t>e</a:t>
            </a:r>
            <a:r>
              <a:rPr lang="fr-FR" sz="1100" dirty="0"/>
              <a:t> édition, p. 23.</a:t>
            </a:r>
          </a:p>
          <a:p>
            <a:pPr marL="0" indent="0">
              <a:buNone/>
            </a:pPr>
            <a:endParaRPr lang="fr-FR" sz="1100" b="1" dirty="0"/>
          </a:p>
          <a:p>
            <a:pPr marL="0" indent="0">
              <a:buNone/>
            </a:pPr>
            <a:endParaRPr lang="fr-FR" b="1" dirty="0"/>
          </a:p>
        </p:txBody>
      </p:sp>
      <p:pic>
        <p:nvPicPr>
          <p:cNvPr id="5" name="Image 4">
            <a:extLst>
              <a:ext uri="{FF2B5EF4-FFF2-40B4-BE49-F238E27FC236}">
                <a16:creationId xmlns:a16="http://schemas.microsoft.com/office/drawing/2014/main" id="{381D05D7-4A99-4F24-681E-BB03D4E3DBCA}"/>
              </a:ext>
            </a:extLst>
          </p:cNvPr>
          <p:cNvPicPr>
            <a:picLocks noChangeAspect="1"/>
          </p:cNvPicPr>
          <p:nvPr/>
        </p:nvPicPr>
        <p:blipFill rotWithShape="1">
          <a:blip r:embed="rId2"/>
          <a:srcRect t="9933" r="6302" b="17840"/>
          <a:stretch/>
        </p:blipFill>
        <p:spPr bwMode="auto">
          <a:xfrm>
            <a:off x="1405054" y="2218874"/>
            <a:ext cx="5861734" cy="33885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2512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3F7FC2-96E2-C9CF-3F5F-2719817CA0B1}"/>
              </a:ext>
            </a:extLst>
          </p:cNvPr>
          <p:cNvSpPr>
            <a:spLocks noGrp="1"/>
          </p:cNvSpPr>
          <p:nvPr>
            <p:ph type="title"/>
          </p:nvPr>
        </p:nvSpPr>
        <p:spPr/>
        <p:txBody>
          <a:bodyPr/>
          <a:lstStyle/>
          <a:p>
            <a:r>
              <a:rPr lang="fr-FR" b="1" dirty="0"/>
              <a:t>2.6 Réseaux WAN étendus</a:t>
            </a:r>
            <a:endParaRPr lang="fr-FR" dirty="0"/>
          </a:p>
        </p:txBody>
      </p:sp>
      <p:sp>
        <p:nvSpPr>
          <p:cNvPr id="3" name="Espace réservé du contenu 2">
            <a:extLst>
              <a:ext uri="{FF2B5EF4-FFF2-40B4-BE49-F238E27FC236}">
                <a16:creationId xmlns:a16="http://schemas.microsoft.com/office/drawing/2014/main" id="{93D876EF-7BE3-F27B-70D6-BD03A992F4B8}"/>
              </a:ext>
            </a:extLst>
          </p:cNvPr>
          <p:cNvSpPr>
            <a:spLocks noGrp="1"/>
          </p:cNvSpPr>
          <p:nvPr>
            <p:ph sz="half" idx="1"/>
          </p:nvPr>
        </p:nvSpPr>
        <p:spPr/>
        <p:txBody>
          <a:bodyPr>
            <a:normAutofit fontScale="92500" lnSpcReduction="10000"/>
          </a:bodyPr>
          <a:lstStyle/>
          <a:p>
            <a:r>
              <a:rPr lang="fr-FR" sz="2800" dirty="0"/>
              <a:t>En 1969, le premier réseau WAN expérimental subventionné par la défense américaine (</a:t>
            </a:r>
            <a:r>
              <a:rPr lang="fr-FR" sz="2800" dirty="0" err="1"/>
              <a:t>ARPANet</a:t>
            </a:r>
            <a:r>
              <a:rPr lang="fr-FR" sz="2800" dirty="0"/>
              <a:t>) a permis aux chercheurs de 4 universités UCLA, UCSB, SRI, Utah de communiquer entre eux.  </a:t>
            </a:r>
          </a:p>
          <a:p>
            <a:r>
              <a:rPr lang="fr-FR" sz="2800" dirty="0"/>
              <a:t>Cependant, les protocoles hôte à hôte n’étaient pas adaptés aux transmissions entre réseaux différents, ce qui a mené à l’invention du modèle TCP/IP (1983) et ses protocoles. </a:t>
            </a:r>
          </a:p>
          <a:p>
            <a:endParaRPr lang="fr-FR" dirty="0"/>
          </a:p>
        </p:txBody>
      </p:sp>
      <p:pic>
        <p:nvPicPr>
          <p:cNvPr id="23554" name="Picture 2" descr="Arpanet en 1972… et en 1974 aussi !">
            <a:extLst>
              <a:ext uri="{FF2B5EF4-FFF2-40B4-BE49-F238E27FC236}">
                <a16:creationId xmlns:a16="http://schemas.microsoft.com/office/drawing/2014/main" id="{92E195CA-F8A8-2ADB-ACDA-CE6D71BBD9B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20577" y="2040673"/>
            <a:ext cx="5634424" cy="339235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a:extLst>
              <a:ext uri="{FF2B5EF4-FFF2-40B4-BE49-F238E27FC236}">
                <a16:creationId xmlns:a16="http://schemas.microsoft.com/office/drawing/2014/main" id="{8EE8E7B7-5E51-9DE1-D0CB-8D02A09C5C02}"/>
              </a:ext>
            </a:extLst>
          </p:cNvPr>
          <p:cNvCxnSpPr/>
          <p:nvPr/>
        </p:nvCxnSpPr>
        <p:spPr>
          <a:xfrm>
            <a:off x="5720577" y="3200400"/>
            <a:ext cx="13492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411FD41-A0F5-50B3-F4E9-A489BC05680C}"/>
              </a:ext>
            </a:extLst>
          </p:cNvPr>
          <p:cNvCxnSpPr/>
          <p:nvPr/>
        </p:nvCxnSpPr>
        <p:spPr>
          <a:xfrm>
            <a:off x="4666787" y="3387182"/>
            <a:ext cx="1505415" cy="836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07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2C635F-6522-9F4A-1445-13BEF2343D5F}"/>
              </a:ext>
            </a:extLst>
          </p:cNvPr>
          <p:cNvSpPr>
            <a:spLocks noGrp="1"/>
          </p:cNvSpPr>
          <p:nvPr>
            <p:ph type="title"/>
          </p:nvPr>
        </p:nvSpPr>
        <p:spPr>
          <a:xfrm>
            <a:off x="0" y="78059"/>
            <a:ext cx="11163299" cy="1104782"/>
          </a:xfrm>
        </p:spPr>
        <p:txBody>
          <a:bodyPr/>
          <a:lstStyle/>
          <a:p>
            <a:r>
              <a:rPr lang="fr-FR" b="1" dirty="0"/>
              <a:t>2.6 Réseaux WAN étendus</a:t>
            </a:r>
            <a:endParaRPr lang="fr-FR" dirty="0"/>
          </a:p>
        </p:txBody>
      </p:sp>
      <p:sp>
        <p:nvSpPr>
          <p:cNvPr id="3" name="Espace réservé du contenu 2">
            <a:extLst>
              <a:ext uri="{FF2B5EF4-FFF2-40B4-BE49-F238E27FC236}">
                <a16:creationId xmlns:a16="http://schemas.microsoft.com/office/drawing/2014/main" id="{C03056D4-9A3A-DFCA-CF4F-EEB8A5F9726E}"/>
              </a:ext>
            </a:extLst>
          </p:cNvPr>
          <p:cNvSpPr>
            <a:spLocks noGrp="1"/>
          </p:cNvSpPr>
          <p:nvPr>
            <p:ph idx="1"/>
          </p:nvPr>
        </p:nvSpPr>
        <p:spPr>
          <a:xfrm>
            <a:off x="133349" y="1250560"/>
            <a:ext cx="10896600" cy="4916875"/>
          </a:xfrm>
        </p:spPr>
        <p:txBody>
          <a:bodyPr>
            <a:normAutofit/>
          </a:bodyPr>
          <a:lstStyle/>
          <a:p>
            <a:pPr marL="0" indent="0">
              <a:buNone/>
            </a:pPr>
            <a:r>
              <a:rPr lang="fr-FR" dirty="0"/>
              <a:t> </a:t>
            </a:r>
            <a:r>
              <a:rPr lang="fr-FR" sz="2400" dirty="0"/>
              <a:t>À mesure que l’expansion du réseau </a:t>
            </a:r>
            <a:r>
              <a:rPr lang="fr-FR" sz="2400" dirty="0" err="1"/>
              <a:t>ARPANet</a:t>
            </a:r>
            <a:r>
              <a:rPr lang="fr-FR" sz="2400" dirty="0"/>
              <a:t> continuait, le gouvernement américain s’est rendu compte qu’il ne pourrait pas le financer indéfiniment. Il encouragea la création d’une organisation à but non lucratif, l’ANS (</a:t>
            </a:r>
            <a:r>
              <a:rPr lang="fr-FR" sz="2400" i="1" dirty="0"/>
              <a:t>Advanced Networks and Services</a:t>
            </a:r>
            <a:r>
              <a:rPr lang="fr-FR" sz="2400" dirty="0"/>
              <a:t>). C’était le début de la commercialisation du réseau Internet, avec Tim Berners-Lee en 1989, lors de la mise en œuvre du WWW pour le partage d’informations, de fichiers et de courriers électroniques.</a:t>
            </a:r>
          </a:p>
          <a:p>
            <a:pPr marL="0" indent="0">
              <a:buNone/>
            </a:pPr>
            <a:endParaRPr lang="fr-FR" dirty="0"/>
          </a:p>
          <a:p>
            <a:pPr marL="0" indent="0">
              <a:buNone/>
            </a:pPr>
            <a:endParaRPr lang="fr-FR" dirty="0"/>
          </a:p>
          <a:p>
            <a:pPr marL="0" indent="0">
              <a:buNone/>
            </a:pPr>
            <a:endParaRPr lang="fr-FR" dirty="0"/>
          </a:p>
          <a:p>
            <a:pPr marL="0" indent="0">
              <a:buNone/>
            </a:pPr>
            <a:endParaRPr lang="fr-FR" b="1" dirty="0"/>
          </a:p>
        </p:txBody>
      </p:sp>
      <p:pic>
        <p:nvPicPr>
          <p:cNvPr id="4" name="Picture 2" descr="3.2- Les réseaux informatiques">
            <a:extLst>
              <a:ext uri="{FF2B5EF4-FFF2-40B4-BE49-F238E27FC236}">
                <a16:creationId xmlns:a16="http://schemas.microsoft.com/office/drawing/2014/main" id="{1571DC4C-36A1-0820-856C-C9BC14B9E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501" y="3222188"/>
            <a:ext cx="4644296" cy="301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468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36590B7-5B0D-1422-4397-962632672194}"/>
              </a:ext>
            </a:extLst>
          </p:cNvPr>
          <p:cNvPicPr>
            <a:picLocks noChangeAspect="1"/>
          </p:cNvPicPr>
          <p:nvPr/>
        </p:nvPicPr>
        <p:blipFill rotWithShape="1">
          <a:blip r:embed="rId2"/>
          <a:srcRect t="1853"/>
          <a:stretch/>
        </p:blipFill>
        <p:spPr bwMode="auto">
          <a:xfrm>
            <a:off x="1338146" y="247185"/>
            <a:ext cx="7501054" cy="5016330"/>
          </a:xfrm>
          <a:prstGeom prst="rect">
            <a:avLst/>
          </a:prstGeom>
          <a:ln>
            <a:noFill/>
          </a:ln>
          <a:extLst>
            <a:ext uri="{53640926-AAD7-44D8-BBD7-CCE9431645EC}">
              <a14:shadowObscured xmlns:a14="http://schemas.microsoft.com/office/drawing/2010/main"/>
            </a:ext>
          </a:extLst>
        </p:spPr>
      </p:pic>
      <p:sp>
        <p:nvSpPr>
          <p:cNvPr id="3" name="ZoneTexte 2">
            <a:extLst>
              <a:ext uri="{FF2B5EF4-FFF2-40B4-BE49-F238E27FC236}">
                <a16:creationId xmlns:a16="http://schemas.microsoft.com/office/drawing/2014/main" id="{85AD1CD9-3E56-278D-F697-0F78DE094BBC}"/>
              </a:ext>
            </a:extLst>
          </p:cNvPr>
          <p:cNvSpPr txBox="1"/>
          <p:nvPr/>
        </p:nvSpPr>
        <p:spPr>
          <a:xfrm>
            <a:off x="1234068" y="5185317"/>
            <a:ext cx="7605132" cy="1169551"/>
          </a:xfrm>
          <a:prstGeom prst="rect">
            <a:avLst/>
          </a:prstGeom>
          <a:noFill/>
        </p:spPr>
        <p:txBody>
          <a:bodyPr wrap="square" rtlCol="0">
            <a:spAutoFit/>
          </a:bodyPr>
          <a:lstStyle/>
          <a:p>
            <a:r>
              <a:rPr lang="fr-FR" dirty="0"/>
              <a:t>Réseau Internet: un réseau WAN de réseaux….</a:t>
            </a:r>
          </a:p>
          <a:p>
            <a:endParaRPr lang="fr-FR" dirty="0"/>
          </a:p>
          <a:p>
            <a:endParaRPr lang="fr-FR" dirty="0"/>
          </a:p>
          <a:p>
            <a:r>
              <a:rPr lang="fr-FR" sz="1600" dirty="0"/>
              <a:t>Source de l’image: </a:t>
            </a:r>
            <a:r>
              <a:rPr lang="fr-FR" sz="1600" dirty="0" err="1"/>
              <a:t>Tanenbaum</a:t>
            </a:r>
            <a:r>
              <a:rPr lang="fr-FR" sz="1600" dirty="0"/>
              <a:t> et al., Réseaux, 6</a:t>
            </a:r>
            <a:r>
              <a:rPr lang="fr-FR" sz="1600" baseline="30000" dirty="0"/>
              <a:t>e</a:t>
            </a:r>
            <a:r>
              <a:rPr lang="fr-FR" sz="1600" dirty="0"/>
              <a:t> édition, p. 38</a:t>
            </a:r>
          </a:p>
        </p:txBody>
      </p:sp>
    </p:spTree>
    <p:extLst>
      <p:ext uri="{BB962C8B-B14F-4D97-AF65-F5344CB8AC3E}">
        <p14:creationId xmlns:p14="http://schemas.microsoft.com/office/powerpoint/2010/main" val="1874542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962082-C428-18F8-3D09-8A6AB522B6F9}"/>
              </a:ext>
            </a:extLst>
          </p:cNvPr>
          <p:cNvSpPr>
            <a:spLocks noGrp="1"/>
          </p:cNvSpPr>
          <p:nvPr>
            <p:ph type="title"/>
          </p:nvPr>
        </p:nvSpPr>
        <p:spPr/>
        <p:txBody>
          <a:bodyPr/>
          <a:lstStyle/>
          <a:p>
            <a:r>
              <a:rPr lang="fr-FR" dirty="0"/>
              <a:t>2.6 </a:t>
            </a:r>
            <a:r>
              <a:rPr lang="fr-FR" dirty="0" err="1"/>
              <a:t>Interréseaux</a:t>
            </a:r>
            <a:r>
              <a:rPr lang="fr-FR" dirty="0"/>
              <a:t>: architecture d’Internet</a:t>
            </a:r>
          </a:p>
        </p:txBody>
      </p:sp>
      <p:pic>
        <p:nvPicPr>
          <p:cNvPr id="4" name="Espace réservé du contenu 3">
            <a:extLst>
              <a:ext uri="{FF2B5EF4-FFF2-40B4-BE49-F238E27FC236}">
                <a16:creationId xmlns:a16="http://schemas.microsoft.com/office/drawing/2014/main" id="{C3146789-FFDD-F321-72C6-776D570D0B17}"/>
              </a:ext>
            </a:extLst>
          </p:cNvPr>
          <p:cNvPicPr>
            <a:picLocks noGrp="1" noChangeAspect="1"/>
          </p:cNvPicPr>
          <p:nvPr>
            <p:ph idx="1"/>
          </p:nvPr>
        </p:nvPicPr>
        <p:blipFill rotWithShape="1">
          <a:blip r:embed="rId2"/>
          <a:srcRect t="14477" b="20362"/>
          <a:stretch/>
        </p:blipFill>
        <p:spPr bwMode="auto">
          <a:xfrm>
            <a:off x="1644116" y="1825625"/>
            <a:ext cx="8903767"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5976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962082-C428-18F8-3D09-8A6AB522B6F9}"/>
              </a:ext>
            </a:extLst>
          </p:cNvPr>
          <p:cNvSpPr>
            <a:spLocks noGrp="1"/>
          </p:cNvSpPr>
          <p:nvPr>
            <p:ph type="title"/>
          </p:nvPr>
        </p:nvSpPr>
        <p:spPr>
          <a:xfrm>
            <a:off x="838200" y="365125"/>
            <a:ext cx="10515600" cy="917265"/>
          </a:xfrm>
        </p:spPr>
        <p:txBody>
          <a:bodyPr>
            <a:normAutofit fontScale="90000"/>
          </a:bodyPr>
          <a:lstStyle/>
          <a:p>
            <a:r>
              <a:rPr lang="fr-FR" dirty="0">
                <a:solidFill>
                  <a:srgbClr val="0070C0"/>
                </a:solidFill>
              </a:rPr>
              <a:t>2.6 Architecture d’Internet</a:t>
            </a:r>
            <a:r>
              <a:rPr lang="fr-FR" dirty="0"/>
              <a:t>: </a:t>
            </a:r>
            <a:r>
              <a:rPr lang="fr-FR" sz="3200" dirty="0"/>
              <a:t>services et technologies…</a:t>
            </a:r>
          </a:p>
        </p:txBody>
      </p:sp>
      <p:sp>
        <p:nvSpPr>
          <p:cNvPr id="5" name="Espace réservé du contenu 4">
            <a:extLst>
              <a:ext uri="{FF2B5EF4-FFF2-40B4-BE49-F238E27FC236}">
                <a16:creationId xmlns:a16="http://schemas.microsoft.com/office/drawing/2014/main" id="{E717FC0B-61BF-FC05-FA3A-CE9D6B911D00}"/>
              </a:ext>
            </a:extLst>
          </p:cNvPr>
          <p:cNvSpPr>
            <a:spLocks noGrp="1"/>
          </p:cNvSpPr>
          <p:nvPr>
            <p:ph idx="1"/>
          </p:nvPr>
        </p:nvSpPr>
        <p:spPr>
          <a:xfrm>
            <a:off x="356839" y="1282390"/>
            <a:ext cx="10996961" cy="5575610"/>
          </a:xfrm>
        </p:spPr>
        <p:txBody>
          <a:bodyPr/>
          <a:lstStyle/>
          <a:p>
            <a:r>
              <a:rPr lang="fr-FR" b="1" dirty="0"/>
              <a:t>POP</a:t>
            </a:r>
            <a:r>
              <a:rPr lang="fr-FR" dirty="0"/>
              <a:t> relie le modem d’un utilisateur (DSL, FTTH, CMTS) vers le fournisseur d’accès à l’information (FAI) qui installe des technologies :</a:t>
            </a:r>
          </a:p>
          <a:p>
            <a:pPr lvl="1"/>
            <a:r>
              <a:rPr lang="fr-FR" b="1" dirty="0"/>
              <a:t>DSL</a:t>
            </a:r>
            <a:r>
              <a:rPr lang="fr-FR" dirty="0"/>
              <a:t> (ADSL </a:t>
            </a:r>
            <a:r>
              <a:rPr lang="fr-FR" dirty="0" err="1"/>
              <a:t>Asymetric</a:t>
            </a:r>
            <a:r>
              <a:rPr lang="fr-FR" dirty="0"/>
              <a:t> Digital </a:t>
            </a:r>
            <a:r>
              <a:rPr lang="fr-FR" dirty="0" err="1"/>
              <a:t>Subscriber</a:t>
            </a:r>
            <a:r>
              <a:rPr lang="fr-FR" dirty="0"/>
              <a:t> Line) convertit en signaux analogiques les paquets numériques en provenance d’une technologie (ordinateur, imprimante, etc.) pour les transmettre sur le réseau téléphonique via une paire de fils de cuivres. DSLAM : convertit les signaux reçus du DSL en paquets numériques. </a:t>
            </a:r>
          </a:p>
          <a:p>
            <a:pPr lvl="1"/>
            <a:r>
              <a:rPr lang="fr-FR" b="1" dirty="0"/>
              <a:t>CMTS</a:t>
            </a:r>
            <a:r>
              <a:rPr lang="fr-FR" dirty="0"/>
              <a:t> : transmission via le réseau par câble</a:t>
            </a:r>
          </a:p>
          <a:p>
            <a:pPr lvl="1"/>
            <a:r>
              <a:rPr lang="fr-FR" b="1" dirty="0"/>
              <a:t>FTTH</a:t>
            </a:r>
            <a:r>
              <a:rPr lang="fr-FR" dirty="0"/>
              <a:t> (</a:t>
            </a:r>
            <a:r>
              <a:rPr lang="fr-FR" dirty="0" err="1"/>
              <a:t>Fiber</a:t>
            </a:r>
            <a:r>
              <a:rPr lang="fr-FR" dirty="0"/>
              <a:t> to the Home): transmission par fibre optique</a:t>
            </a:r>
          </a:p>
          <a:p>
            <a:pPr marL="457200" lvl="1" indent="0">
              <a:buNone/>
            </a:pPr>
            <a:endParaRPr lang="fr-FR" dirty="0"/>
          </a:p>
          <a:p>
            <a:r>
              <a:rPr lang="fr-FR" dirty="0"/>
              <a:t>Pour optimiser les vitesse de transmission, les centres d’hébergement de contenus (</a:t>
            </a:r>
            <a:r>
              <a:rPr lang="fr-FR" b="1" dirty="0"/>
              <a:t>CDN</a:t>
            </a:r>
            <a:r>
              <a:rPr lang="fr-FR" dirty="0"/>
              <a:t>) sont situés près des FAI</a:t>
            </a:r>
          </a:p>
        </p:txBody>
      </p:sp>
    </p:spTree>
    <p:extLst>
      <p:ext uri="{BB962C8B-B14F-4D97-AF65-F5344CB8AC3E}">
        <p14:creationId xmlns:p14="http://schemas.microsoft.com/office/powerpoint/2010/main" val="3998524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p:txBody>
          <a:bodyPr/>
          <a:lstStyle/>
          <a:p>
            <a:r>
              <a:rPr lang="fr-FR" dirty="0"/>
              <a:t>3. </a:t>
            </a:r>
            <a:r>
              <a:rPr lang="fr-FR" b="1" dirty="0"/>
              <a:t>Réseaux de téléphonie mobile</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p:txBody>
          <a:bodyPr>
            <a:normAutofit lnSpcReduction="10000"/>
          </a:bodyPr>
          <a:lstStyle/>
          <a:p>
            <a:r>
              <a:rPr lang="fr-FR" dirty="0"/>
              <a:t>Le réseau de téléphonie mobile représente ~65% de la population mondiale. </a:t>
            </a:r>
          </a:p>
          <a:p>
            <a:pPr marL="0" indent="0">
              <a:buNone/>
            </a:pPr>
            <a:endParaRPr lang="fr-FR" dirty="0"/>
          </a:p>
          <a:p>
            <a:r>
              <a:rPr lang="fr-FR" dirty="0"/>
              <a:t>En 2022, 59,7% du trafic Internet provenait des équipements mobiles alors que 38% provenait des ordinateurs fixes et portables</a:t>
            </a:r>
            <a:r>
              <a:rPr lang="fr-FR" baseline="30000" dirty="0"/>
              <a:t>1</a:t>
            </a:r>
            <a:r>
              <a:rPr lang="fr-FR" dirty="0"/>
              <a:t>.</a:t>
            </a:r>
          </a:p>
          <a:p>
            <a:endParaRPr lang="fr-FR" dirty="0"/>
          </a:p>
          <a:p>
            <a:r>
              <a:rPr lang="fr-FR" dirty="0">
                <a:hlinkClick r:id="rId2"/>
              </a:rPr>
              <a:t>Le réseau 4G</a:t>
            </a:r>
            <a:r>
              <a:rPr lang="fr-FR" dirty="0"/>
              <a:t> fait référence à la 4</a:t>
            </a:r>
            <a:r>
              <a:rPr lang="fr-FR" baseline="30000" dirty="0"/>
              <a:t>e</a:t>
            </a:r>
            <a:r>
              <a:rPr lang="fr-FR" dirty="0"/>
              <a:t> génération de la connectivité mobile sans fil </a:t>
            </a:r>
          </a:p>
          <a:p>
            <a:pPr marL="0" indent="0">
              <a:buNone/>
            </a:pPr>
            <a:endParaRPr lang="fr-FR" dirty="0"/>
          </a:p>
          <a:p>
            <a:pPr marL="0" indent="0">
              <a:buNone/>
            </a:pPr>
            <a:r>
              <a:rPr lang="fr-FR" baseline="30000" dirty="0"/>
              <a:t>1</a:t>
            </a:r>
            <a:r>
              <a:rPr lang="fr-FR" dirty="0"/>
              <a:t> </a:t>
            </a:r>
            <a:r>
              <a:rPr lang="fr-FR" sz="1600" dirty="0"/>
              <a:t>Source: https://</a:t>
            </a:r>
            <a:r>
              <a:rPr lang="fr-FR" sz="1600" dirty="0" err="1"/>
              <a:t>fr.oberlo.ca</a:t>
            </a:r>
            <a:r>
              <a:rPr lang="fr-FR" sz="1600" dirty="0"/>
              <a:t>/</a:t>
            </a:r>
          </a:p>
        </p:txBody>
      </p:sp>
    </p:spTree>
    <p:extLst>
      <p:ext uri="{BB962C8B-B14F-4D97-AF65-F5344CB8AC3E}">
        <p14:creationId xmlns:p14="http://schemas.microsoft.com/office/powerpoint/2010/main" val="3901963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1EBE-F20A-4192-76A0-FC1E01E73AD9}"/>
              </a:ext>
            </a:extLst>
          </p:cNvPr>
          <p:cNvSpPr>
            <a:spLocks noGrp="1"/>
          </p:cNvSpPr>
          <p:nvPr>
            <p:ph type="title"/>
          </p:nvPr>
        </p:nvSpPr>
        <p:spPr/>
        <p:txBody>
          <a:bodyPr/>
          <a:lstStyle/>
          <a:p>
            <a:r>
              <a:rPr lang="fr-FR" b="1" dirty="0"/>
              <a:t>3. Réseaux de téléphonie mobile 5G</a:t>
            </a:r>
          </a:p>
        </p:txBody>
      </p:sp>
      <p:sp>
        <p:nvSpPr>
          <p:cNvPr id="3" name="Espace réservé du contenu 2">
            <a:extLst>
              <a:ext uri="{FF2B5EF4-FFF2-40B4-BE49-F238E27FC236}">
                <a16:creationId xmlns:a16="http://schemas.microsoft.com/office/drawing/2014/main" id="{4380A46C-726B-D4BF-AEDD-1C8C28CB34F8}"/>
              </a:ext>
            </a:extLst>
          </p:cNvPr>
          <p:cNvSpPr>
            <a:spLocks noGrp="1"/>
          </p:cNvSpPr>
          <p:nvPr>
            <p:ph idx="1"/>
          </p:nvPr>
        </p:nvSpPr>
        <p:spPr/>
        <p:txBody>
          <a:bodyPr/>
          <a:lstStyle/>
          <a:p>
            <a:r>
              <a:rPr lang="fr-FR" dirty="0"/>
              <a:t>La nouvelle génération 5G offre des vitesses supérieures jusqu’à 10 Gbit/s. </a:t>
            </a:r>
          </a:p>
          <a:p>
            <a:pPr marL="0" indent="0">
              <a:buNone/>
            </a:pPr>
            <a:endParaRPr lang="fr-FR" dirty="0"/>
          </a:p>
          <a:p>
            <a:r>
              <a:rPr lang="fr-FR" dirty="0"/>
              <a:t>Alors que la 4G utilise des fréquences jusqu’à 20 MHz, la 5G se rend jusqu’à 6 GHz. </a:t>
            </a:r>
          </a:p>
          <a:p>
            <a:endParaRPr lang="fr-FR" dirty="0"/>
          </a:p>
          <a:p>
            <a:r>
              <a:rPr lang="fr-FR" dirty="0">
                <a:hlinkClick r:id="rId2"/>
              </a:rPr>
              <a:t>Réseaux 5G</a:t>
            </a:r>
            <a:endParaRPr lang="fr-FR" dirty="0"/>
          </a:p>
        </p:txBody>
      </p:sp>
    </p:spTree>
    <p:extLst>
      <p:ext uri="{BB962C8B-B14F-4D97-AF65-F5344CB8AC3E}">
        <p14:creationId xmlns:p14="http://schemas.microsoft.com/office/powerpoint/2010/main" val="250960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EFE93F-435A-5A55-D693-B86E9731B281}"/>
              </a:ext>
            </a:extLst>
          </p:cNvPr>
          <p:cNvSpPr>
            <a:spLocks noGrp="1"/>
          </p:cNvSpPr>
          <p:nvPr>
            <p:ph type="ctrTitle"/>
          </p:nvPr>
        </p:nvSpPr>
        <p:spPr>
          <a:xfrm>
            <a:off x="1354015" y="1122363"/>
            <a:ext cx="9313985" cy="724022"/>
          </a:xfrm>
        </p:spPr>
        <p:txBody>
          <a:bodyPr>
            <a:normAutofit fontScale="90000"/>
          </a:bodyPr>
          <a:lstStyle/>
          <a:p>
            <a:r>
              <a:rPr lang="fr-FR" dirty="0"/>
              <a:t>Plan du cours</a:t>
            </a:r>
          </a:p>
        </p:txBody>
      </p:sp>
      <p:sp>
        <p:nvSpPr>
          <p:cNvPr id="3" name="Sous-titre 2">
            <a:extLst>
              <a:ext uri="{FF2B5EF4-FFF2-40B4-BE49-F238E27FC236}">
                <a16:creationId xmlns:a16="http://schemas.microsoft.com/office/drawing/2014/main" id="{A0C5F73E-B715-D96B-26D7-E6D8D78BB342}"/>
              </a:ext>
            </a:extLst>
          </p:cNvPr>
          <p:cNvSpPr>
            <a:spLocks noGrp="1"/>
          </p:cNvSpPr>
          <p:nvPr>
            <p:ph type="subTitle" idx="1"/>
          </p:nvPr>
        </p:nvSpPr>
        <p:spPr>
          <a:xfrm>
            <a:off x="0" y="2047462"/>
            <a:ext cx="11946835" cy="4611756"/>
          </a:xfrm>
        </p:spPr>
        <p:txBody>
          <a:bodyPr>
            <a:normAutofit fontScale="70000" lnSpcReduction="20000"/>
          </a:bodyPr>
          <a:lstStyle/>
          <a:p>
            <a:pPr algn="l"/>
            <a:r>
              <a:rPr lang="fr-FR" sz="3600" b="1" dirty="0"/>
              <a:t>2. 6 catégories d’architectures </a:t>
            </a:r>
            <a:r>
              <a:rPr lang="fr-FR" sz="3600" dirty="0"/>
              <a:t>des réseaux terrestres :</a:t>
            </a:r>
          </a:p>
          <a:p>
            <a:pPr marL="914400" lvl="1" indent="-457200" algn="l">
              <a:buAutoNum type="arabicPeriod"/>
            </a:pPr>
            <a:r>
              <a:rPr lang="fr-FR" sz="3200" dirty="0"/>
              <a:t>Réseaux personnels (PAN)</a:t>
            </a:r>
          </a:p>
          <a:p>
            <a:pPr marL="914400" lvl="1" indent="-457200" algn="l">
              <a:buAutoNum type="arabicPeriod"/>
            </a:pPr>
            <a:r>
              <a:rPr lang="fr-FR" sz="3200" dirty="0"/>
              <a:t>Réseaux locaux (LAN)</a:t>
            </a:r>
          </a:p>
          <a:p>
            <a:pPr marL="914400" lvl="1" indent="-457200" algn="l">
              <a:buAutoNum type="arabicPeriod"/>
            </a:pPr>
            <a:r>
              <a:rPr lang="fr-FR" sz="3200" dirty="0"/>
              <a:t>Locaux domestiques</a:t>
            </a:r>
          </a:p>
          <a:p>
            <a:pPr marL="914400" lvl="1" indent="-457200" algn="l">
              <a:buAutoNum type="arabicPeriod"/>
            </a:pPr>
            <a:r>
              <a:rPr lang="fr-FR" sz="3200" dirty="0"/>
              <a:t>Métropolitains (MAN)</a:t>
            </a:r>
          </a:p>
          <a:p>
            <a:pPr marL="914400" lvl="1" indent="-457200" algn="l">
              <a:buAutoNum type="arabicPeriod"/>
            </a:pPr>
            <a:r>
              <a:rPr lang="fr-FR" sz="3200" dirty="0"/>
              <a:t>Étendus (WAN)</a:t>
            </a:r>
          </a:p>
          <a:p>
            <a:pPr marL="914400" lvl="1" indent="-457200" algn="l">
              <a:buAutoNum type="arabicPeriod"/>
            </a:pPr>
            <a:r>
              <a:rPr lang="fr-FR" sz="3200" dirty="0" err="1"/>
              <a:t>Interréseaux</a:t>
            </a:r>
            <a:r>
              <a:rPr lang="fr-FR" sz="3200" dirty="0"/>
              <a:t>: Internet</a:t>
            </a:r>
          </a:p>
          <a:p>
            <a:pPr algn="l"/>
            <a:endParaRPr lang="fr-FR" sz="3600" dirty="0"/>
          </a:p>
          <a:p>
            <a:pPr algn="l"/>
            <a:r>
              <a:rPr lang="fr-FR" sz="3600" b="1" dirty="0"/>
              <a:t>3. Les réseaux téléphoniques</a:t>
            </a:r>
          </a:p>
          <a:p>
            <a:pPr algn="l"/>
            <a:r>
              <a:rPr lang="fr-FR" sz="3600" b="1" dirty="0"/>
              <a:t>4. Les réseaux satellites</a:t>
            </a:r>
          </a:p>
          <a:p>
            <a:pPr algn="l"/>
            <a:r>
              <a:rPr lang="fr-FR" sz="3600" b="1" dirty="0"/>
              <a:t>5. Travail 1 : les équipes</a:t>
            </a:r>
          </a:p>
          <a:p>
            <a:pPr algn="l"/>
            <a:r>
              <a:rPr lang="fr-FR" sz="3600" b="1" dirty="0"/>
              <a:t>	</a:t>
            </a:r>
            <a:r>
              <a:rPr lang="fr-FR" sz="3600" dirty="0"/>
              <a:t>Réseau de transport urbain (Lévis)</a:t>
            </a:r>
          </a:p>
          <a:p>
            <a:pPr algn="l"/>
            <a:r>
              <a:rPr lang="fr-FR" sz="3600" dirty="0"/>
              <a:t>	Réseau de transport maritime (Rimouski)</a:t>
            </a:r>
            <a:endParaRPr lang="fr-FR" sz="3200" dirty="0"/>
          </a:p>
          <a:p>
            <a:pPr marL="457200" indent="-457200" algn="l">
              <a:buAutoNum type="arabicPeriod"/>
            </a:pPr>
            <a:endParaRPr lang="fr-FR" sz="3600" dirty="0"/>
          </a:p>
        </p:txBody>
      </p:sp>
    </p:spTree>
    <p:extLst>
      <p:ext uri="{BB962C8B-B14F-4D97-AF65-F5344CB8AC3E}">
        <p14:creationId xmlns:p14="http://schemas.microsoft.com/office/powerpoint/2010/main" val="1798076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a:xfrm>
            <a:off x="727010" y="18255"/>
            <a:ext cx="10515600" cy="1325563"/>
          </a:xfrm>
        </p:spPr>
        <p:txBody>
          <a:bodyPr/>
          <a:lstStyle/>
          <a:p>
            <a:r>
              <a:rPr lang="fr-FR" dirty="0"/>
              <a:t>4. </a:t>
            </a:r>
            <a:r>
              <a:rPr lang="fr-FR" b="1" dirty="0"/>
              <a:t>Réseaux satellites et GPS</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a:xfrm>
            <a:off x="205273" y="1007706"/>
            <a:ext cx="11148528" cy="5832039"/>
          </a:xfrm>
        </p:spPr>
        <p:txBody>
          <a:bodyPr>
            <a:normAutofit fontScale="32500" lnSpcReduction="20000"/>
          </a:bodyPr>
          <a:lstStyle/>
          <a:p>
            <a:pPr marL="0" indent="0" algn="l">
              <a:buNone/>
            </a:pPr>
            <a:endParaRPr lang="fr-CA" sz="5000" b="0" i="0" dirty="0">
              <a:solidFill>
                <a:srgbClr val="202122"/>
              </a:solidFill>
              <a:effectLst/>
              <a:latin typeface="Arial" panose="020B0604020202020204" pitchFamily="34" charset="0"/>
            </a:endParaRPr>
          </a:p>
          <a:p>
            <a:pPr marL="0" indent="0" algn="l">
              <a:lnSpc>
                <a:spcPct val="170000"/>
              </a:lnSpc>
              <a:buNone/>
            </a:pPr>
            <a:r>
              <a:rPr lang="fr-CA" sz="8000" b="0" i="0" dirty="0">
                <a:solidFill>
                  <a:srgbClr val="202122"/>
                </a:solidFill>
                <a:effectLst/>
                <a:latin typeface="Arial" panose="020B0604020202020204" pitchFamily="34" charset="0"/>
              </a:rPr>
              <a:t>Le </a:t>
            </a:r>
            <a:r>
              <a:rPr lang="fr-CA" sz="8000" b="1" i="1" dirty="0">
                <a:solidFill>
                  <a:srgbClr val="202122"/>
                </a:solidFill>
                <a:effectLst/>
                <a:latin typeface="Arial" panose="020B0604020202020204" pitchFamily="34" charset="0"/>
              </a:rPr>
              <a:t>Global </a:t>
            </a:r>
            <a:r>
              <a:rPr lang="fr-CA" sz="8000" b="1" i="1" dirty="0" err="1">
                <a:solidFill>
                  <a:srgbClr val="202122"/>
                </a:solidFill>
                <a:effectLst/>
                <a:latin typeface="Arial" panose="020B0604020202020204" pitchFamily="34" charset="0"/>
              </a:rPr>
              <a:t>Positioning</a:t>
            </a:r>
            <a:r>
              <a:rPr lang="fr-CA" sz="8000" b="1" i="1" dirty="0">
                <a:solidFill>
                  <a:srgbClr val="202122"/>
                </a:solidFill>
                <a:effectLst/>
                <a:latin typeface="Arial" panose="020B0604020202020204" pitchFamily="34" charset="0"/>
              </a:rPr>
              <a:t> System</a:t>
            </a:r>
            <a:r>
              <a:rPr lang="fr-CA" sz="8000" b="0" i="0" dirty="0">
                <a:solidFill>
                  <a:srgbClr val="202122"/>
                </a:solidFill>
                <a:effectLst/>
                <a:latin typeface="Arial" panose="020B0604020202020204" pitchFamily="34" charset="0"/>
              </a:rPr>
              <a:t> (</a:t>
            </a:r>
            <a:r>
              <a:rPr lang="fr-CA" sz="8000" b="1" i="0" dirty="0">
                <a:solidFill>
                  <a:srgbClr val="202122"/>
                </a:solidFill>
                <a:effectLst/>
                <a:latin typeface="Arial" panose="020B0604020202020204" pitchFamily="34" charset="0"/>
              </a:rPr>
              <a:t>GPS</a:t>
            </a:r>
            <a:r>
              <a:rPr lang="fr-CA" sz="8000" b="0" i="0" dirty="0">
                <a:solidFill>
                  <a:srgbClr val="202122"/>
                </a:solidFill>
                <a:effectLst/>
                <a:latin typeface="Arial" panose="020B0604020202020204" pitchFamily="34" charset="0"/>
              </a:rPr>
              <a:t>) (en français : « Système mondial de positionnement » [littéralement] ou « Géo-positionnement par satellite »), originellement connu sous le nom de </a:t>
            </a:r>
            <a:r>
              <a:rPr lang="fr-CA" sz="8000" b="1" i="0" dirty="0" err="1">
                <a:solidFill>
                  <a:srgbClr val="202122"/>
                </a:solidFill>
                <a:effectLst/>
                <a:latin typeface="Arial" panose="020B0604020202020204" pitchFamily="34" charset="0"/>
              </a:rPr>
              <a:t>Navstar</a:t>
            </a:r>
            <a:r>
              <a:rPr lang="fr-CA" sz="8000" b="1" i="0" dirty="0">
                <a:solidFill>
                  <a:srgbClr val="202122"/>
                </a:solidFill>
                <a:effectLst/>
                <a:latin typeface="Arial" panose="020B0604020202020204" pitchFamily="34" charset="0"/>
              </a:rPr>
              <a:t> GPS</a:t>
            </a:r>
            <a:r>
              <a:rPr lang="fr-CA" sz="8000" b="0" i="0" dirty="0">
                <a:solidFill>
                  <a:srgbClr val="202122"/>
                </a:solidFill>
                <a:effectLst/>
                <a:latin typeface="Arial" panose="020B0604020202020204" pitchFamily="34" charset="0"/>
              </a:rPr>
              <a:t>, est un </a:t>
            </a:r>
            <a:r>
              <a:rPr lang="fr-CA" sz="8000" b="0" i="0" u="none" strike="noStrike" dirty="0">
                <a:solidFill>
                  <a:srgbClr val="3366CC"/>
                </a:solidFill>
                <a:effectLst/>
                <a:latin typeface="Arial" panose="020B0604020202020204" pitchFamily="34" charset="0"/>
                <a:hlinkClick r:id="rId2" tooltip="Système de positionnement par satellites"/>
              </a:rPr>
              <a:t>système de positionnement par satellites</a:t>
            </a:r>
            <a:r>
              <a:rPr lang="fr-CA" sz="8000" b="0" i="0" dirty="0">
                <a:solidFill>
                  <a:srgbClr val="202122"/>
                </a:solidFill>
                <a:effectLst/>
                <a:latin typeface="Arial" panose="020B0604020202020204" pitchFamily="34" charset="0"/>
              </a:rPr>
              <a:t> appartenant au </a:t>
            </a:r>
            <a:r>
              <a:rPr lang="fr-CA" sz="8000" b="0" i="0" u="none" strike="noStrike" dirty="0">
                <a:solidFill>
                  <a:srgbClr val="3366CC"/>
                </a:solidFill>
                <a:effectLst/>
                <a:latin typeface="Arial" panose="020B0604020202020204" pitchFamily="34" charset="0"/>
                <a:hlinkClick r:id="rId3" tooltip="Gouvernement fédéral des États-Unis"/>
              </a:rPr>
              <a:t>gouvernement fédéral des États-Unis</a:t>
            </a:r>
            <a:r>
              <a:rPr lang="fr-CA" sz="8000" b="0" i="0" dirty="0">
                <a:solidFill>
                  <a:srgbClr val="202122"/>
                </a:solidFill>
                <a:effectLst/>
                <a:latin typeface="Arial" panose="020B0604020202020204" pitchFamily="34" charset="0"/>
              </a:rPr>
              <a:t>. Mis en place par le </a:t>
            </a:r>
            <a:r>
              <a:rPr lang="fr-CA" sz="8000" b="0" i="0" u="none" strike="noStrike" dirty="0">
                <a:solidFill>
                  <a:srgbClr val="3366CC"/>
                </a:solidFill>
                <a:effectLst/>
                <a:latin typeface="Arial" panose="020B0604020202020204" pitchFamily="34" charset="0"/>
                <a:hlinkClick r:id="rId4" tooltip="Département de la Défense des États-Unis"/>
              </a:rPr>
              <a:t>département de la Défense des États-Unis</a:t>
            </a:r>
            <a:r>
              <a:rPr lang="fr-CA" sz="8000" b="0" i="0" dirty="0">
                <a:solidFill>
                  <a:srgbClr val="202122"/>
                </a:solidFill>
                <a:effectLst/>
                <a:latin typeface="Arial" panose="020B0604020202020204" pitchFamily="34" charset="0"/>
              </a:rPr>
              <a:t> à des fins militaires à partir de 1973, le système avec vingt-quatre satellites est totalement opérationnel en 1995.</a:t>
            </a:r>
          </a:p>
          <a:p>
            <a:endParaRPr lang="fr-FR" dirty="0"/>
          </a:p>
          <a:p>
            <a:endParaRPr lang="fr-FR" dirty="0"/>
          </a:p>
          <a:p>
            <a:endParaRPr lang="fr-FR" dirty="0"/>
          </a:p>
          <a:p>
            <a:pPr marL="0" indent="0">
              <a:buNone/>
            </a:pPr>
            <a:r>
              <a:rPr lang="fr-FR" sz="3200" baseline="30000" dirty="0"/>
              <a:t>1</a:t>
            </a:r>
            <a:r>
              <a:rPr lang="fr-FR" sz="3200" dirty="0"/>
              <a:t>: Source: </a:t>
            </a:r>
            <a:r>
              <a:rPr lang="fr-FR" sz="3200" dirty="0" err="1"/>
              <a:t>Wikipedia</a:t>
            </a:r>
            <a:r>
              <a:rPr lang="fr-FR" sz="3200" dirty="0"/>
              <a:t>, https://</a:t>
            </a:r>
            <a:r>
              <a:rPr lang="fr-FR" sz="3200" dirty="0" err="1"/>
              <a:t>fr.wikipedia.org</a:t>
            </a:r>
            <a:r>
              <a:rPr lang="fr-FR" sz="3200" dirty="0"/>
              <a:t>/wiki/</a:t>
            </a:r>
            <a:r>
              <a:rPr lang="fr-FR" sz="3200" dirty="0" err="1"/>
              <a:t>Global_Positioning_System</a:t>
            </a:r>
            <a:endParaRPr lang="fr-FR" sz="3200" dirty="0"/>
          </a:p>
        </p:txBody>
      </p:sp>
    </p:spTree>
    <p:extLst>
      <p:ext uri="{BB962C8B-B14F-4D97-AF65-F5344CB8AC3E}">
        <p14:creationId xmlns:p14="http://schemas.microsoft.com/office/powerpoint/2010/main" val="94520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a:xfrm>
            <a:off x="727010" y="18255"/>
            <a:ext cx="10515600" cy="1325563"/>
          </a:xfrm>
        </p:spPr>
        <p:txBody>
          <a:bodyPr/>
          <a:lstStyle/>
          <a:p>
            <a:r>
              <a:rPr lang="fr-FR" dirty="0"/>
              <a:t>4. </a:t>
            </a:r>
            <a:r>
              <a:rPr lang="fr-FR" b="1" dirty="0"/>
              <a:t>Réseaux satellites et GPS</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a:xfrm>
            <a:off x="317241" y="1156996"/>
            <a:ext cx="11036559" cy="5019967"/>
          </a:xfrm>
        </p:spPr>
        <p:txBody>
          <a:bodyPr>
            <a:normAutofit fontScale="25000" lnSpcReduction="20000"/>
          </a:bodyPr>
          <a:lstStyle/>
          <a:p>
            <a:pPr marL="0" indent="0">
              <a:lnSpc>
                <a:spcPct val="150000"/>
              </a:lnSpc>
              <a:buNone/>
            </a:pPr>
            <a:r>
              <a:rPr lang="fr-CA" sz="9800" b="0" i="0" dirty="0">
                <a:solidFill>
                  <a:srgbClr val="202122"/>
                </a:solidFill>
                <a:effectLst/>
                <a:latin typeface="Arial" panose="020B0604020202020204" pitchFamily="34" charset="0"/>
              </a:rPr>
              <a:t>Le GPS comprend au moins vingt-quatre </a:t>
            </a:r>
            <a:r>
              <a:rPr lang="fr-CA" sz="9800" b="0" i="0" u="none" strike="noStrike" dirty="0">
                <a:solidFill>
                  <a:srgbClr val="3366CC"/>
                </a:solidFill>
                <a:effectLst/>
                <a:latin typeface="Arial" panose="020B0604020202020204" pitchFamily="34" charset="0"/>
                <a:hlinkClick r:id="rId2" tooltip="Satellite artificiel"/>
              </a:rPr>
              <a:t>satellites</a:t>
            </a:r>
            <a:r>
              <a:rPr lang="fr-CA" sz="9800" b="0" i="0" dirty="0">
                <a:solidFill>
                  <a:srgbClr val="202122"/>
                </a:solidFill>
                <a:effectLst/>
                <a:latin typeface="Arial" panose="020B0604020202020204" pitchFamily="34" charset="0"/>
              </a:rPr>
              <a:t> circulant à 20 200 </a:t>
            </a:r>
            <a:r>
              <a:rPr lang="fr-CA" sz="9800" dirty="0"/>
              <a:t>km</a:t>
            </a:r>
            <a:r>
              <a:rPr lang="fr-CA" sz="9800" b="0" i="0" dirty="0">
                <a:solidFill>
                  <a:srgbClr val="202122"/>
                </a:solidFill>
                <a:effectLst/>
                <a:latin typeface="Arial" panose="020B0604020202020204" pitchFamily="34" charset="0"/>
              </a:rPr>
              <a:t> d'</a:t>
            </a:r>
            <a:r>
              <a:rPr lang="fr-CA" sz="9800" b="0" i="0" u="none" strike="noStrike" dirty="0">
                <a:solidFill>
                  <a:srgbClr val="3366CC"/>
                </a:solidFill>
                <a:effectLst/>
                <a:latin typeface="Arial" panose="020B0604020202020204" pitchFamily="34" charset="0"/>
                <a:hlinkClick r:id="rId3" tooltip="Altitude"/>
              </a:rPr>
              <a:t>altitude</a:t>
            </a:r>
            <a:r>
              <a:rPr lang="fr-CA" sz="9800" b="0" i="0" dirty="0">
                <a:solidFill>
                  <a:srgbClr val="202122"/>
                </a:solidFill>
                <a:effectLst/>
                <a:latin typeface="Arial" panose="020B0604020202020204" pitchFamily="34" charset="0"/>
              </a:rPr>
              <a:t>. Ils se répartissent sur six orbites distinctes à raison de quatre satellites par orbite. Ces satellites émettent en permanence sur deux fréquences L1 (1 575,42 </a:t>
            </a:r>
            <a:r>
              <a:rPr lang="fr-CA" sz="9800" dirty="0"/>
              <a:t>MHz</a:t>
            </a:r>
            <a:r>
              <a:rPr lang="fr-CA" sz="9800" b="0" i="0" dirty="0">
                <a:solidFill>
                  <a:srgbClr val="202122"/>
                </a:solidFill>
                <a:effectLst/>
                <a:latin typeface="Arial" panose="020B0604020202020204" pitchFamily="34" charset="0"/>
              </a:rPr>
              <a:t>) et L2 (1 227,60 </a:t>
            </a:r>
            <a:r>
              <a:rPr lang="fr-CA" sz="9800" dirty="0"/>
              <a:t>MHz</a:t>
            </a:r>
            <a:r>
              <a:rPr lang="fr-CA" sz="9800" b="0" i="0" dirty="0">
                <a:solidFill>
                  <a:srgbClr val="202122"/>
                </a:solidFill>
                <a:effectLst/>
                <a:latin typeface="Arial" panose="020B0604020202020204" pitchFamily="34" charset="0"/>
              </a:rPr>
              <a:t>)</a:t>
            </a:r>
            <a:r>
              <a:rPr lang="fr-CA" sz="9800" b="0" i="0" baseline="30000" dirty="0">
                <a:solidFill>
                  <a:srgbClr val="202122"/>
                </a:solidFill>
                <a:effectLst/>
                <a:latin typeface="Arial" panose="020B0604020202020204" pitchFamily="34" charset="0"/>
              </a:rPr>
              <a:t>1</a:t>
            </a:r>
            <a:r>
              <a:rPr lang="fr-CA" sz="9800" b="0" i="0" dirty="0">
                <a:solidFill>
                  <a:srgbClr val="202122"/>
                </a:solidFill>
                <a:effectLst/>
                <a:latin typeface="Arial" panose="020B0604020202020204" pitchFamily="34" charset="0"/>
              </a:rPr>
              <a:t>.</a:t>
            </a:r>
          </a:p>
          <a:p>
            <a:pPr marL="0" indent="0">
              <a:lnSpc>
                <a:spcPct val="150000"/>
              </a:lnSpc>
              <a:buNone/>
            </a:pPr>
            <a:endParaRPr lang="fr-CA" sz="9800" b="0" i="0" dirty="0">
              <a:solidFill>
                <a:srgbClr val="202122"/>
              </a:solidFill>
              <a:effectLst/>
              <a:latin typeface="Arial" panose="020B0604020202020204" pitchFamily="34" charset="0"/>
            </a:endParaRPr>
          </a:p>
          <a:p>
            <a:pPr algn="l">
              <a:lnSpc>
                <a:spcPct val="170000"/>
              </a:lnSpc>
            </a:pPr>
            <a:r>
              <a:rPr lang="fr-CA" sz="7200" b="0" i="0" dirty="0">
                <a:solidFill>
                  <a:srgbClr val="202122"/>
                </a:solidFill>
                <a:effectLst/>
                <a:latin typeface="Arial" panose="020B0604020202020204" pitchFamily="34" charset="0"/>
              </a:rPr>
              <a:t>NOTE: </a:t>
            </a:r>
            <a:r>
              <a:rPr lang="fr-CA" sz="6400" b="1" i="0" dirty="0">
                <a:solidFill>
                  <a:srgbClr val="404040"/>
                </a:solidFill>
                <a:effectLst/>
                <a:latin typeface="Lato" panose="020F0502020204030203" pitchFamily="34" charset="0"/>
              </a:rPr>
              <a:t>L’altitude maximale</a:t>
            </a:r>
            <a:r>
              <a:rPr lang="fr-CA" sz="6400" b="0" i="0" dirty="0">
                <a:solidFill>
                  <a:srgbClr val="404040"/>
                </a:solidFill>
                <a:effectLst/>
                <a:latin typeface="Lato" panose="020F0502020204030203" pitchFamily="34" charset="0"/>
              </a:rPr>
              <a:t> de croisière des avions de ligne à réaction se situe en général à </a:t>
            </a:r>
            <a:r>
              <a:rPr lang="fr-CA" sz="6400" b="1" i="0" dirty="0">
                <a:solidFill>
                  <a:srgbClr val="404040"/>
                </a:solidFill>
                <a:effectLst/>
                <a:latin typeface="Lato" panose="020F0502020204030203" pitchFamily="34" charset="0"/>
              </a:rPr>
              <a:t>41000 pieds</a:t>
            </a:r>
            <a:r>
              <a:rPr lang="fr-CA" sz="6400" b="0" i="0" dirty="0">
                <a:solidFill>
                  <a:srgbClr val="404040"/>
                </a:solidFill>
                <a:effectLst/>
                <a:latin typeface="Lato" panose="020F0502020204030203" pitchFamily="34" charset="0"/>
              </a:rPr>
              <a:t> (9200-12200 mètre) </a:t>
            </a:r>
            <a:r>
              <a:rPr lang="fr-CA" sz="6400" b="0" i="1" dirty="0">
                <a:solidFill>
                  <a:srgbClr val="404040"/>
                </a:solidFill>
                <a:effectLst/>
                <a:latin typeface="Lato" panose="020F0502020204030203" pitchFamily="34" charset="0"/>
              </a:rPr>
              <a:t>(</a:t>
            </a:r>
            <a:r>
              <a:rPr lang="fr-CA" sz="6400" b="1" i="1" dirty="0">
                <a:solidFill>
                  <a:srgbClr val="404040"/>
                </a:solidFill>
                <a:effectLst/>
                <a:latin typeface="Lato" panose="020F0502020204030203" pitchFamily="34" charset="0"/>
              </a:rPr>
              <a:t>Boeing 737, Bombardier CRJ, Airbus A330</a:t>
            </a:r>
            <a:r>
              <a:rPr lang="fr-CA" sz="6400" b="0" i="1" dirty="0">
                <a:solidFill>
                  <a:srgbClr val="404040"/>
                </a:solidFill>
                <a:effectLst/>
                <a:latin typeface="Lato" panose="020F0502020204030203" pitchFamily="34" charset="0"/>
              </a:rPr>
              <a:t> </a:t>
            </a:r>
            <a:r>
              <a:rPr lang="fr-CA" sz="6400" b="0" i="1" dirty="0" err="1">
                <a:solidFill>
                  <a:srgbClr val="404040"/>
                </a:solidFill>
                <a:effectLst/>
                <a:latin typeface="Lato" panose="020F0502020204030203" pitchFamily="34" charset="0"/>
              </a:rPr>
              <a:t>etc</a:t>
            </a:r>
            <a:r>
              <a:rPr lang="fr-CA" sz="6400" b="0" i="1" dirty="0">
                <a:solidFill>
                  <a:srgbClr val="404040"/>
                </a:solidFill>
                <a:effectLst/>
                <a:latin typeface="Lato" panose="020F0502020204030203" pitchFamily="34" charset="0"/>
              </a:rPr>
              <a:t>).</a:t>
            </a:r>
            <a:r>
              <a:rPr lang="fr-CA" sz="6400" b="0" i="0" dirty="0">
                <a:solidFill>
                  <a:srgbClr val="404040"/>
                </a:solidFill>
                <a:effectLst/>
                <a:latin typeface="Lato" panose="020F0502020204030203" pitchFamily="34" charset="0"/>
              </a:rPr>
              <a:t> Certains vont jusqu’à </a:t>
            </a:r>
            <a:r>
              <a:rPr lang="fr-CA" sz="6400" b="1" i="0" dirty="0">
                <a:solidFill>
                  <a:srgbClr val="404040"/>
                </a:solidFill>
                <a:effectLst/>
                <a:latin typeface="Lato" panose="020F0502020204030203" pitchFamily="34" charset="0"/>
              </a:rPr>
              <a:t>43000 pieds</a:t>
            </a:r>
            <a:r>
              <a:rPr lang="fr-CA" sz="6400" b="0" i="0" dirty="0">
                <a:solidFill>
                  <a:srgbClr val="404040"/>
                </a:solidFill>
                <a:effectLst/>
                <a:latin typeface="Lato" panose="020F0502020204030203" pitchFamily="34" charset="0"/>
              </a:rPr>
              <a:t>, comme les </a:t>
            </a:r>
            <a:r>
              <a:rPr lang="fr-CA" sz="6400" b="1" i="1" dirty="0">
                <a:solidFill>
                  <a:srgbClr val="404040"/>
                </a:solidFill>
                <a:effectLst/>
                <a:latin typeface="Lato" panose="020F0502020204030203" pitchFamily="34" charset="0"/>
              </a:rPr>
              <a:t>A380, Boeing 777, Airbus A350, Boeing 787</a:t>
            </a:r>
            <a:r>
              <a:rPr lang="fr-CA" sz="6400" b="0" i="1" dirty="0">
                <a:solidFill>
                  <a:srgbClr val="404040"/>
                </a:solidFill>
                <a:effectLst/>
                <a:latin typeface="Lato" panose="020F0502020204030203" pitchFamily="34" charset="0"/>
              </a:rPr>
              <a:t> </a:t>
            </a:r>
            <a:r>
              <a:rPr lang="fr-CA" sz="6400" b="0" i="1" dirty="0" err="1">
                <a:solidFill>
                  <a:srgbClr val="404040"/>
                </a:solidFill>
                <a:effectLst/>
                <a:latin typeface="Lato" panose="020F0502020204030203" pitchFamily="34" charset="0"/>
              </a:rPr>
              <a:t>etc</a:t>
            </a:r>
            <a:r>
              <a:rPr lang="fr-CA" sz="6400" b="0" i="0" dirty="0">
                <a:solidFill>
                  <a:srgbClr val="404040"/>
                </a:solidFill>
                <a:effectLst/>
                <a:latin typeface="Lato" panose="020F0502020204030203" pitchFamily="34" charset="0"/>
              </a:rPr>
              <a:t>). Aucun avion de ligne actuel ne vole plus haut.</a:t>
            </a:r>
          </a:p>
          <a:p>
            <a:pPr algn="l">
              <a:lnSpc>
                <a:spcPct val="170000"/>
              </a:lnSpc>
            </a:pPr>
            <a:r>
              <a:rPr lang="fr-CA" sz="6400" dirty="0">
                <a:solidFill>
                  <a:srgbClr val="404040"/>
                </a:solidFill>
                <a:latin typeface="Lato" panose="020F0502020204030203" pitchFamily="34" charset="0"/>
              </a:rPr>
              <a:t>En aviation, l’altitude ne s’exprime pas en mètres mais toujours en pieds. Il existe de rares cas comme la Russie où certains espaces aériens utilisent encore les mètres.</a:t>
            </a:r>
          </a:p>
          <a:p>
            <a:pPr marL="0" indent="0">
              <a:lnSpc>
                <a:spcPct val="170000"/>
              </a:lnSpc>
              <a:buNone/>
            </a:pPr>
            <a:endParaRPr lang="fr-CA" sz="7200" b="0" i="0" dirty="0">
              <a:solidFill>
                <a:srgbClr val="202122"/>
              </a:solidFill>
              <a:effectLst/>
              <a:latin typeface="Arial" panose="020B0604020202020204" pitchFamily="34" charset="0"/>
            </a:endParaRPr>
          </a:p>
          <a:p>
            <a:endParaRPr lang="fr-CA" b="0" i="0" dirty="0">
              <a:solidFill>
                <a:srgbClr val="202122"/>
              </a:solidFill>
              <a:effectLst/>
              <a:latin typeface="Arial" panose="020B0604020202020204" pitchFamily="34" charset="0"/>
            </a:endParaRPr>
          </a:p>
          <a:p>
            <a:endParaRPr lang="fr-CA" b="0" i="0" dirty="0">
              <a:solidFill>
                <a:srgbClr val="202122"/>
              </a:solidFill>
              <a:effectLst/>
              <a:latin typeface="Arial" panose="020B0604020202020204" pitchFamily="34" charset="0"/>
            </a:endParaRPr>
          </a:p>
          <a:p>
            <a:endParaRPr lang="fr-CA" dirty="0">
              <a:solidFill>
                <a:srgbClr val="202122"/>
              </a:solidFill>
              <a:latin typeface="Arial" panose="020B0604020202020204" pitchFamily="34" charset="0"/>
            </a:endParaRPr>
          </a:p>
          <a:p>
            <a:endParaRPr lang="fr-FR" dirty="0"/>
          </a:p>
          <a:p>
            <a:endParaRPr lang="fr-FR" dirty="0"/>
          </a:p>
          <a:p>
            <a:endParaRPr lang="fr-FR" dirty="0"/>
          </a:p>
          <a:p>
            <a:pPr marL="0" indent="0">
              <a:buNone/>
            </a:pPr>
            <a:r>
              <a:rPr lang="fr-FR" baseline="30000" dirty="0"/>
              <a:t>1</a:t>
            </a:r>
            <a:r>
              <a:rPr lang="fr-FR" dirty="0"/>
              <a:t>: </a:t>
            </a:r>
            <a:r>
              <a:rPr lang="fr-FR" sz="2000" dirty="0"/>
              <a:t>Source: </a:t>
            </a:r>
            <a:r>
              <a:rPr lang="fr-FR" sz="2000" dirty="0" err="1"/>
              <a:t>Wikipedia</a:t>
            </a:r>
            <a:r>
              <a:rPr lang="fr-FR" sz="2000" dirty="0"/>
              <a:t>, https://</a:t>
            </a:r>
            <a:r>
              <a:rPr lang="fr-FR" sz="2000" dirty="0" err="1"/>
              <a:t>fr.wikipedia.org</a:t>
            </a:r>
            <a:r>
              <a:rPr lang="fr-FR" sz="2000" dirty="0"/>
              <a:t>/wiki/</a:t>
            </a:r>
            <a:r>
              <a:rPr lang="fr-FR" sz="2000" dirty="0" err="1"/>
              <a:t>Global_Positioning_System</a:t>
            </a:r>
            <a:endParaRPr lang="fr-FR" sz="2000" dirty="0"/>
          </a:p>
        </p:txBody>
      </p:sp>
    </p:spTree>
    <p:extLst>
      <p:ext uri="{BB962C8B-B14F-4D97-AF65-F5344CB8AC3E}">
        <p14:creationId xmlns:p14="http://schemas.microsoft.com/office/powerpoint/2010/main" val="1758615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a:xfrm>
            <a:off x="727010" y="18255"/>
            <a:ext cx="10515600" cy="1325563"/>
          </a:xfrm>
        </p:spPr>
        <p:txBody>
          <a:bodyPr/>
          <a:lstStyle/>
          <a:p>
            <a:r>
              <a:rPr lang="fr-FR" dirty="0"/>
              <a:t>4. </a:t>
            </a:r>
            <a:r>
              <a:rPr lang="fr-FR" b="1" dirty="0"/>
              <a:t>Réseaux satellites et GPS</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a:xfrm>
            <a:off x="0" y="951722"/>
            <a:ext cx="11353801" cy="5906278"/>
          </a:xfrm>
        </p:spPr>
        <p:txBody>
          <a:bodyPr>
            <a:normAutofit fontScale="25000" lnSpcReduction="20000"/>
          </a:bodyPr>
          <a:lstStyle/>
          <a:p>
            <a:pPr marL="0" indent="0" algn="l">
              <a:lnSpc>
                <a:spcPct val="170000"/>
              </a:lnSpc>
              <a:buNone/>
            </a:pPr>
            <a:r>
              <a:rPr lang="fr-CA" sz="12800" b="0" i="0" dirty="0">
                <a:solidFill>
                  <a:srgbClr val="202122"/>
                </a:solidFill>
                <a:effectLst/>
                <a:latin typeface="Arial" panose="020B0604020202020204" pitchFamily="34" charset="0"/>
              </a:rPr>
              <a:t>Les signaux transmis par les </a:t>
            </a:r>
            <a:r>
              <a:rPr lang="fr-CA" sz="12800" b="0" i="0" u="none" strike="noStrike" dirty="0">
                <a:solidFill>
                  <a:srgbClr val="3366CC"/>
                </a:solidFill>
                <a:effectLst/>
                <a:latin typeface="Arial" panose="020B0604020202020204" pitchFamily="34" charset="0"/>
                <a:hlinkClick r:id="rId2" tooltip="Satellite artificiel"/>
              </a:rPr>
              <a:t>satellites</a:t>
            </a:r>
            <a:r>
              <a:rPr lang="fr-CA" sz="12800" b="0" i="0" dirty="0">
                <a:solidFill>
                  <a:srgbClr val="202122"/>
                </a:solidFill>
                <a:effectLst/>
                <a:latin typeface="Arial" panose="020B0604020202020204" pitchFamily="34" charset="0"/>
              </a:rPr>
              <a:t> peuvent être librement reçus et exploités par quiconque. L'utilisateur, qu'il soit sur terre, sur mer ou dans les airs, peut connaître sa position à toute heure et en tout lieu sur la surface ou au voisinage de la surface de la </a:t>
            </a:r>
            <a:r>
              <a:rPr lang="fr-CA" sz="12800" b="0" i="0" u="none" strike="noStrike" dirty="0">
                <a:solidFill>
                  <a:srgbClr val="3366CC"/>
                </a:solidFill>
                <a:effectLst/>
                <a:latin typeface="Arial" panose="020B0604020202020204" pitchFamily="34" charset="0"/>
                <a:hlinkClick r:id="rId3" tooltip="Terre"/>
              </a:rPr>
              <a:t>Terre</a:t>
            </a:r>
            <a:r>
              <a:rPr lang="fr-CA" sz="12800" b="0" i="0" dirty="0">
                <a:solidFill>
                  <a:srgbClr val="202122"/>
                </a:solidFill>
                <a:effectLst/>
                <a:latin typeface="Arial" panose="020B0604020202020204" pitchFamily="34" charset="0"/>
              </a:rPr>
              <a:t> avec une précision sans précédent, dès lors qu'il est équipé d'un </a:t>
            </a:r>
            <a:r>
              <a:rPr lang="fr-CA" sz="12800" b="0" i="0" u="none" strike="noStrike" dirty="0">
                <a:solidFill>
                  <a:srgbClr val="3366CC"/>
                </a:solidFill>
                <a:effectLst/>
                <a:latin typeface="Arial" panose="020B0604020202020204" pitchFamily="34" charset="0"/>
                <a:hlinkClick r:id="rId4" tooltip="Récepteur GPS"/>
              </a:rPr>
              <a:t>récepteur GPS</a:t>
            </a:r>
            <a:r>
              <a:rPr lang="fr-CA" sz="12800" b="0" i="0" dirty="0">
                <a:solidFill>
                  <a:srgbClr val="202122"/>
                </a:solidFill>
                <a:effectLst/>
                <a:latin typeface="Arial" panose="020B0604020202020204" pitchFamily="34" charset="0"/>
              </a:rPr>
              <a:t> et du logiciel nécessaire au traitement des informations reçues.</a:t>
            </a:r>
          </a:p>
          <a:p>
            <a:endParaRPr lang="fr-FR" sz="12800" dirty="0"/>
          </a:p>
          <a:p>
            <a:endParaRPr lang="fr-FR" dirty="0"/>
          </a:p>
          <a:p>
            <a:endParaRPr lang="fr-FR" dirty="0"/>
          </a:p>
          <a:p>
            <a:pPr marL="0" indent="0">
              <a:buNone/>
            </a:pPr>
            <a:r>
              <a:rPr lang="fr-FR" sz="3200" baseline="30000" dirty="0"/>
              <a:t>1</a:t>
            </a:r>
            <a:r>
              <a:rPr lang="fr-FR" sz="3200" dirty="0"/>
              <a:t>: Source: </a:t>
            </a:r>
            <a:r>
              <a:rPr lang="fr-FR" sz="3200" dirty="0" err="1"/>
              <a:t>Wikipedia</a:t>
            </a:r>
            <a:r>
              <a:rPr lang="fr-FR" sz="3200" dirty="0"/>
              <a:t>, https://</a:t>
            </a:r>
            <a:r>
              <a:rPr lang="fr-FR" sz="3200" dirty="0" err="1"/>
              <a:t>fr.wikipedia.org</a:t>
            </a:r>
            <a:r>
              <a:rPr lang="fr-FR" sz="3200" dirty="0"/>
              <a:t>/wiki/</a:t>
            </a:r>
            <a:r>
              <a:rPr lang="fr-FR" sz="3200" dirty="0" err="1"/>
              <a:t>Global_Positioning_System</a:t>
            </a:r>
            <a:endParaRPr lang="fr-FR" sz="3200" dirty="0"/>
          </a:p>
        </p:txBody>
      </p:sp>
    </p:spTree>
    <p:extLst>
      <p:ext uri="{BB962C8B-B14F-4D97-AF65-F5344CB8AC3E}">
        <p14:creationId xmlns:p14="http://schemas.microsoft.com/office/powerpoint/2010/main" val="4294203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a:xfrm>
            <a:off x="727010" y="18255"/>
            <a:ext cx="10515600" cy="1325563"/>
          </a:xfrm>
        </p:spPr>
        <p:txBody>
          <a:bodyPr/>
          <a:lstStyle/>
          <a:p>
            <a:r>
              <a:rPr lang="fr-FR" dirty="0"/>
              <a:t>4. </a:t>
            </a:r>
            <a:r>
              <a:rPr lang="fr-FR" b="1" dirty="0"/>
              <a:t>Réseaux satellites et GPS</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a:xfrm>
            <a:off x="317241" y="1156996"/>
            <a:ext cx="11036559" cy="5019967"/>
          </a:xfrm>
        </p:spPr>
        <p:txBody>
          <a:bodyPr>
            <a:normAutofit fontScale="25000" lnSpcReduction="20000"/>
          </a:bodyPr>
          <a:lstStyle/>
          <a:p>
            <a:pPr marL="0" indent="0" algn="l">
              <a:buNone/>
            </a:pPr>
            <a:endParaRPr lang="fr-CA" sz="5000" b="0" i="0" dirty="0">
              <a:solidFill>
                <a:srgbClr val="202122"/>
              </a:solidFill>
              <a:effectLst/>
              <a:latin typeface="Arial" panose="020B0604020202020204" pitchFamily="34" charset="0"/>
            </a:endParaRPr>
          </a:p>
          <a:p>
            <a:pPr marL="0" indent="0" algn="l">
              <a:buNone/>
            </a:pPr>
            <a:endParaRPr lang="fr-CA" sz="5000" dirty="0">
              <a:solidFill>
                <a:srgbClr val="202122"/>
              </a:solidFill>
              <a:latin typeface="Arial" panose="020B0604020202020204" pitchFamily="34" charset="0"/>
            </a:endParaRPr>
          </a:p>
          <a:p>
            <a:pPr marL="0" indent="0" algn="just">
              <a:lnSpc>
                <a:spcPct val="170000"/>
              </a:lnSpc>
              <a:buNone/>
            </a:pPr>
            <a:r>
              <a:rPr lang="fr-CA" sz="11200" b="0" i="0" dirty="0">
                <a:solidFill>
                  <a:srgbClr val="202122"/>
                </a:solidFill>
                <a:effectLst/>
                <a:latin typeface="Arial" panose="020B0604020202020204" pitchFamily="34" charset="0"/>
              </a:rPr>
              <a:t>Le principe de fonctionnement repose sur la </a:t>
            </a:r>
            <a:r>
              <a:rPr lang="fr-CA" sz="11200" b="0" i="0" u="none" strike="noStrike" dirty="0">
                <a:solidFill>
                  <a:srgbClr val="3366CC"/>
                </a:solidFill>
                <a:effectLst/>
                <a:latin typeface="Arial" panose="020B0604020202020204" pitchFamily="34" charset="0"/>
                <a:hlinkClick r:id="rId2" tooltip="Trilatération"/>
              </a:rPr>
              <a:t>trilatération</a:t>
            </a:r>
            <a:r>
              <a:rPr lang="fr-CA" sz="11200" b="0" i="0" dirty="0">
                <a:solidFill>
                  <a:srgbClr val="202122"/>
                </a:solidFill>
                <a:effectLst/>
                <a:latin typeface="Arial" panose="020B0604020202020204" pitchFamily="34" charset="0"/>
              </a:rPr>
              <a:t> de signaux électromagnétiques synchronisés émis par les satellites. Pour assurer la précision du positionnement, le système GPS utilise des technologies sophistiquées : </a:t>
            </a:r>
            <a:r>
              <a:rPr lang="fr-CA" sz="11200" b="0" i="0" u="none" strike="noStrike" dirty="0">
                <a:solidFill>
                  <a:srgbClr val="3366CC"/>
                </a:solidFill>
                <a:effectLst/>
                <a:latin typeface="Arial" panose="020B0604020202020204" pitchFamily="34" charset="0"/>
                <a:hlinkClick r:id="rId3" tooltip="Horloge atomique"/>
              </a:rPr>
              <a:t>horloges atomiques</a:t>
            </a:r>
            <a:r>
              <a:rPr lang="fr-CA" sz="11200" b="0" i="0" dirty="0">
                <a:solidFill>
                  <a:srgbClr val="202122"/>
                </a:solidFill>
                <a:effectLst/>
                <a:latin typeface="Arial" panose="020B0604020202020204" pitchFamily="34" charset="0"/>
              </a:rPr>
              <a:t> embarquées, compensation d'</a:t>
            </a:r>
            <a:r>
              <a:rPr lang="fr-CA" sz="11200" b="0" i="0" u="none" strike="noStrike" dirty="0">
                <a:solidFill>
                  <a:srgbClr val="3366CC"/>
                </a:solidFill>
                <a:effectLst/>
                <a:latin typeface="Arial" panose="020B0604020202020204" pitchFamily="34" charset="0"/>
                <a:hlinkClick r:id="rId4" tooltip="Relativité générale"/>
              </a:rPr>
              <a:t>effets relativistes</a:t>
            </a:r>
            <a:r>
              <a:rPr lang="fr-CA" sz="11200" b="0" i="0" dirty="0">
                <a:solidFill>
                  <a:srgbClr val="202122"/>
                </a:solidFill>
                <a:effectLst/>
                <a:latin typeface="Arial" panose="020B0604020202020204" pitchFamily="34" charset="0"/>
              </a:rPr>
              <a:t>, mise en place de stations d'observation et de </a:t>
            </a:r>
            <a:r>
              <a:rPr lang="fr-CA" sz="11200" b="0" i="0" u="none" strike="noStrike" dirty="0">
                <a:solidFill>
                  <a:srgbClr val="3366CC"/>
                </a:solidFill>
                <a:effectLst/>
                <a:latin typeface="Arial" panose="020B0604020202020204" pitchFamily="34" charset="0"/>
                <a:hlinkClick r:id="rId5" tooltip="Synchronisation GPS"/>
              </a:rPr>
              <a:t>synchronisation</a:t>
            </a:r>
            <a:r>
              <a:rPr lang="fr-CA" sz="11200" b="0" i="0" dirty="0">
                <a:solidFill>
                  <a:srgbClr val="202122"/>
                </a:solidFill>
                <a:effectLst/>
                <a:latin typeface="Arial" panose="020B0604020202020204" pitchFamily="34" charset="0"/>
              </a:rPr>
              <a:t>. Les coordonnées terrestres calculées se réfèrent au système géodésique </a:t>
            </a:r>
            <a:r>
              <a:rPr lang="fr-CA" sz="11200" b="0" i="0" u="none" strike="noStrike" dirty="0">
                <a:solidFill>
                  <a:srgbClr val="3366CC"/>
                </a:solidFill>
                <a:effectLst/>
                <a:latin typeface="Arial" panose="020B0604020202020204" pitchFamily="34" charset="0"/>
                <a:hlinkClick r:id="rId6" tooltip="WGS 84"/>
              </a:rPr>
              <a:t>WGS 84</a:t>
            </a:r>
            <a:r>
              <a:rPr lang="fr-CA" sz="11200" b="0" i="0" dirty="0">
                <a:solidFill>
                  <a:srgbClr val="202122"/>
                </a:solidFill>
                <a:effectLst/>
                <a:latin typeface="Arial" panose="020B0604020202020204" pitchFamily="34" charset="0"/>
              </a:rPr>
              <a:t>.</a:t>
            </a:r>
          </a:p>
          <a:p>
            <a:pPr algn="just">
              <a:lnSpc>
                <a:spcPct val="170000"/>
              </a:lnSpc>
            </a:pPr>
            <a:endParaRPr lang="fr-CA" sz="11200" b="0" i="0" dirty="0">
              <a:solidFill>
                <a:srgbClr val="202122"/>
              </a:solidFill>
              <a:effectLst/>
              <a:latin typeface="Arial" panose="020B0604020202020204" pitchFamily="34" charset="0"/>
            </a:endParaRPr>
          </a:p>
          <a:p>
            <a:pPr>
              <a:lnSpc>
                <a:spcPct val="220000"/>
              </a:lnSpc>
            </a:pPr>
            <a:endParaRPr lang="fr-CA" sz="9600" b="0" i="0" dirty="0">
              <a:solidFill>
                <a:srgbClr val="202122"/>
              </a:solidFill>
              <a:effectLst/>
              <a:latin typeface="Arial" panose="020B0604020202020204" pitchFamily="34" charset="0"/>
            </a:endParaRPr>
          </a:p>
          <a:p>
            <a:pPr>
              <a:lnSpc>
                <a:spcPct val="220000"/>
              </a:lnSpc>
            </a:pPr>
            <a:endParaRPr lang="fr-CA" sz="9600" dirty="0">
              <a:solidFill>
                <a:srgbClr val="202122"/>
              </a:solidFill>
              <a:latin typeface="Arial" panose="020B0604020202020204" pitchFamily="34" charset="0"/>
            </a:endParaRPr>
          </a:p>
          <a:p>
            <a:endParaRPr lang="fr-FR" dirty="0"/>
          </a:p>
          <a:p>
            <a:endParaRPr lang="fr-FR" dirty="0"/>
          </a:p>
          <a:p>
            <a:endParaRPr lang="fr-FR" dirty="0"/>
          </a:p>
          <a:p>
            <a:pPr marL="0" indent="0">
              <a:buNone/>
            </a:pPr>
            <a:r>
              <a:rPr lang="fr-FR" sz="4200" baseline="30000" dirty="0"/>
              <a:t>1</a:t>
            </a:r>
            <a:r>
              <a:rPr lang="fr-FR" sz="4200" dirty="0"/>
              <a:t>: Source: </a:t>
            </a:r>
            <a:r>
              <a:rPr lang="fr-FR" sz="4200" dirty="0" err="1"/>
              <a:t>Wikipedia</a:t>
            </a:r>
            <a:r>
              <a:rPr lang="fr-FR" sz="4200" dirty="0"/>
              <a:t>, https://</a:t>
            </a:r>
            <a:r>
              <a:rPr lang="fr-FR" sz="4200" dirty="0" err="1"/>
              <a:t>fr.wikipedia.org</a:t>
            </a:r>
            <a:r>
              <a:rPr lang="fr-FR" sz="4200" dirty="0"/>
              <a:t>/wiki/</a:t>
            </a:r>
            <a:r>
              <a:rPr lang="fr-FR" sz="4200" dirty="0" err="1"/>
              <a:t>Global_Positioning_System</a:t>
            </a:r>
            <a:endParaRPr lang="fr-FR" sz="4200" dirty="0"/>
          </a:p>
        </p:txBody>
      </p:sp>
    </p:spTree>
    <p:extLst>
      <p:ext uri="{BB962C8B-B14F-4D97-AF65-F5344CB8AC3E}">
        <p14:creationId xmlns:p14="http://schemas.microsoft.com/office/powerpoint/2010/main" val="2793814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a:xfrm>
            <a:off x="0" y="1"/>
            <a:ext cx="12192000" cy="1212980"/>
          </a:xfrm>
        </p:spPr>
        <p:txBody>
          <a:bodyPr/>
          <a:lstStyle/>
          <a:p>
            <a:r>
              <a:rPr lang="fr-FR" dirty="0"/>
              <a:t>4. </a:t>
            </a:r>
            <a:r>
              <a:rPr lang="fr-FR" b="1" dirty="0"/>
              <a:t>Réseaux satellites géostationnaires</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a:xfrm>
            <a:off x="0" y="1418252"/>
            <a:ext cx="11353800" cy="5439747"/>
          </a:xfrm>
        </p:spPr>
        <p:txBody>
          <a:bodyPr>
            <a:normAutofit/>
          </a:bodyPr>
          <a:lstStyle/>
          <a:p>
            <a:r>
              <a:rPr lang="fr-FR" dirty="0"/>
              <a:t>Il y a au plus 180 satellites géostationnaires (GEO) en orbite autour de la terre (35 000 km altitude), car ils sont séparés de 2 degrés au plan équatorial afin d’éviter les risques d’interférence. </a:t>
            </a:r>
          </a:p>
          <a:p>
            <a:pPr marL="0" indent="0">
              <a:buNone/>
            </a:pPr>
            <a:endParaRPr lang="fr-FR" dirty="0"/>
          </a:p>
          <a:p>
            <a:r>
              <a:rPr lang="fr-FR" dirty="0"/>
              <a:t>Chaque satellite peut peser jusqu’à 5 tonnes et consommer plusieurs kilowatts de puissance électrique produite par des panneaux solaires. Lorsque le carburant moteur est épuisé (~10 ans), le satellite dérive et chute. Il finit par se décrocher de son orbite puis rentre dans l’atmosphère où il se désintègre, ou s’écrase (très rarement) sur la Terre. </a:t>
            </a:r>
          </a:p>
          <a:p>
            <a:endParaRPr lang="fr-FR" dirty="0"/>
          </a:p>
          <a:p>
            <a:r>
              <a:rPr lang="fr-FR" dirty="0"/>
              <a:t>Les satellites de télécommunications géostationnaires (GEO) sont très rentables avec un marché de plusieurs milliards $$. </a:t>
            </a:r>
          </a:p>
          <a:p>
            <a:endParaRPr lang="fr-FR" dirty="0"/>
          </a:p>
        </p:txBody>
      </p:sp>
    </p:spTree>
    <p:extLst>
      <p:ext uri="{BB962C8B-B14F-4D97-AF65-F5344CB8AC3E}">
        <p14:creationId xmlns:p14="http://schemas.microsoft.com/office/powerpoint/2010/main" val="3448528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p:txBody>
          <a:bodyPr/>
          <a:lstStyle/>
          <a:p>
            <a:r>
              <a:rPr lang="fr-FR" dirty="0"/>
              <a:t>4. </a:t>
            </a:r>
            <a:r>
              <a:rPr lang="fr-FR" b="1" dirty="0"/>
              <a:t>Réseaux satellites GEO</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a:xfrm>
            <a:off x="615820" y="1418253"/>
            <a:ext cx="10737980" cy="4758710"/>
          </a:xfrm>
        </p:spPr>
        <p:txBody>
          <a:bodyPr>
            <a:normAutofit/>
          </a:bodyPr>
          <a:lstStyle/>
          <a:p>
            <a:pPr marL="0" indent="0">
              <a:buNone/>
            </a:pPr>
            <a:endParaRPr lang="fr-FR" dirty="0"/>
          </a:p>
          <a:p>
            <a:pPr marL="0" indent="0">
              <a:buNone/>
            </a:pPr>
            <a:r>
              <a:rPr lang="fr-FR" dirty="0"/>
              <a:t>Les réseaux satellites GEO répondent à des besoins spécialisés:</a:t>
            </a:r>
          </a:p>
          <a:p>
            <a:r>
              <a:rPr lang="fr-FR" dirty="0"/>
              <a:t>Lors d’urgences, la rapidité de déploiement étant très rapide comme les communications militaires en temps de guerre ou l’organisation de secours lors de catastrophes. Lors du Tsunami qui frappa Sumatra en décembre 2004, les satellites sont parvenus à rétablir les communications avec les secours d’urgence dans les 24h.</a:t>
            </a:r>
          </a:p>
        </p:txBody>
      </p:sp>
    </p:spTree>
    <p:extLst>
      <p:ext uri="{BB962C8B-B14F-4D97-AF65-F5344CB8AC3E}">
        <p14:creationId xmlns:p14="http://schemas.microsoft.com/office/powerpoint/2010/main" val="890666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a:xfrm>
            <a:off x="727010" y="92690"/>
            <a:ext cx="10515600" cy="1325563"/>
          </a:xfrm>
        </p:spPr>
        <p:txBody>
          <a:bodyPr/>
          <a:lstStyle/>
          <a:p>
            <a:r>
              <a:rPr lang="fr-FR" dirty="0"/>
              <a:t>4. </a:t>
            </a:r>
            <a:r>
              <a:rPr lang="fr-FR" b="1" dirty="0"/>
              <a:t>Réseaux satellites GEO</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a:xfrm>
            <a:off x="615820" y="1418253"/>
            <a:ext cx="10737980" cy="4758710"/>
          </a:xfrm>
        </p:spPr>
        <p:txBody>
          <a:bodyPr>
            <a:normAutofit/>
          </a:bodyPr>
          <a:lstStyle/>
          <a:p>
            <a:pPr marL="0" indent="0">
              <a:buNone/>
            </a:pPr>
            <a:endParaRPr lang="fr-FR" dirty="0"/>
          </a:p>
          <a:p>
            <a:pPr marL="0" indent="0">
              <a:buNone/>
            </a:pPr>
            <a:r>
              <a:rPr lang="fr-FR" dirty="0"/>
              <a:t>Les réseaux satellites GEO répondent à des besoins spécialisés:</a:t>
            </a:r>
          </a:p>
          <a:p>
            <a:pPr marL="0" indent="0">
              <a:buNone/>
            </a:pPr>
            <a:endParaRPr lang="fr-FR" dirty="0"/>
          </a:p>
          <a:p>
            <a:r>
              <a:rPr lang="fr-FR" dirty="0"/>
              <a:t>Offrir des services dans les régions où l’infrastructure terrestre est peu développée. Les réseaux terrestres de téléphonie couvrent bien les régions où la population est dense car elles sont plus lucratives, délaissant les autres régions comme les régions désertiques, entourées de mers, etc. </a:t>
            </a:r>
          </a:p>
        </p:txBody>
      </p:sp>
    </p:spTree>
    <p:extLst>
      <p:ext uri="{BB962C8B-B14F-4D97-AF65-F5344CB8AC3E}">
        <p14:creationId xmlns:p14="http://schemas.microsoft.com/office/powerpoint/2010/main" val="825629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p:txBody>
          <a:bodyPr/>
          <a:lstStyle/>
          <a:p>
            <a:r>
              <a:rPr lang="fr-FR" dirty="0"/>
              <a:t>4. </a:t>
            </a:r>
            <a:r>
              <a:rPr lang="fr-FR" b="1" dirty="0"/>
              <a:t>Réseaux satellites GEO</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a:xfrm>
            <a:off x="615820" y="1418253"/>
            <a:ext cx="10737980" cy="4758710"/>
          </a:xfrm>
        </p:spPr>
        <p:txBody>
          <a:bodyPr>
            <a:normAutofit/>
          </a:bodyPr>
          <a:lstStyle/>
          <a:p>
            <a:pPr marL="0" indent="0">
              <a:buNone/>
            </a:pPr>
            <a:endParaRPr lang="fr-FR" dirty="0"/>
          </a:p>
          <a:p>
            <a:pPr marL="0" indent="0">
              <a:buNone/>
            </a:pPr>
            <a:r>
              <a:rPr lang="fr-FR" dirty="0"/>
              <a:t>Les réseaux satellites GEO répondent à des besoins spécialisés:</a:t>
            </a:r>
          </a:p>
          <a:p>
            <a:endParaRPr lang="fr-FR" dirty="0"/>
          </a:p>
          <a:p>
            <a:r>
              <a:rPr lang="fr-FR" dirty="0"/>
              <a:t>Diffuser des informations à plusieurs récepteurs en même temps, comme des programmes télévisés ou de radio, ou une entreprise qui désire transmettre simultanément des informations à ses agences.</a:t>
            </a:r>
          </a:p>
        </p:txBody>
      </p:sp>
    </p:spTree>
    <p:extLst>
      <p:ext uri="{BB962C8B-B14F-4D97-AF65-F5344CB8AC3E}">
        <p14:creationId xmlns:p14="http://schemas.microsoft.com/office/powerpoint/2010/main" val="2959269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8325D-5A90-38F3-E5F1-CCB8CC22B8A0}"/>
              </a:ext>
            </a:extLst>
          </p:cNvPr>
          <p:cNvSpPr>
            <a:spLocks noGrp="1"/>
          </p:cNvSpPr>
          <p:nvPr>
            <p:ph type="title"/>
          </p:nvPr>
        </p:nvSpPr>
        <p:spPr/>
        <p:txBody>
          <a:bodyPr/>
          <a:lstStyle/>
          <a:p>
            <a:r>
              <a:rPr lang="fr-FR" b="1" dirty="0"/>
              <a:t>5. Travail 1</a:t>
            </a:r>
          </a:p>
        </p:txBody>
      </p:sp>
      <p:sp>
        <p:nvSpPr>
          <p:cNvPr id="3" name="Espace réservé du contenu 2">
            <a:extLst>
              <a:ext uri="{FF2B5EF4-FFF2-40B4-BE49-F238E27FC236}">
                <a16:creationId xmlns:a16="http://schemas.microsoft.com/office/drawing/2014/main" id="{F89D4B54-27F8-B6E7-D2D1-0C1DC6A6D831}"/>
              </a:ext>
            </a:extLst>
          </p:cNvPr>
          <p:cNvSpPr>
            <a:spLocks noGrp="1"/>
          </p:cNvSpPr>
          <p:nvPr>
            <p:ph idx="1"/>
          </p:nvPr>
        </p:nvSpPr>
        <p:spPr>
          <a:xfrm>
            <a:off x="485192" y="1362269"/>
            <a:ext cx="10868608" cy="4814694"/>
          </a:xfrm>
        </p:spPr>
        <p:txBody>
          <a:bodyPr/>
          <a:lstStyle/>
          <a:p>
            <a:pPr marL="457200" lvl="1" indent="0">
              <a:buNone/>
            </a:pPr>
            <a:endParaRPr lang="fr-FR" b="1" dirty="0"/>
          </a:p>
          <a:p>
            <a:pPr marL="457200" lvl="1" indent="0">
              <a:buNone/>
            </a:pPr>
            <a:endParaRPr lang="fr-FR" b="1" dirty="0"/>
          </a:p>
          <a:p>
            <a:pPr marL="457200" lvl="1" indent="0">
              <a:buNone/>
            </a:pPr>
            <a:r>
              <a:rPr lang="fr-FR" sz="3200" b="1" dirty="0"/>
              <a:t>Équipes:</a:t>
            </a:r>
          </a:p>
          <a:p>
            <a:pPr marL="0" indent="0" algn="l">
              <a:buNone/>
            </a:pPr>
            <a:r>
              <a:rPr lang="fr-FR" sz="3200" b="1" dirty="0"/>
              <a:t>	</a:t>
            </a:r>
            <a:r>
              <a:rPr lang="fr-FR" sz="3200" dirty="0"/>
              <a:t>Réseau de transport urbain (Lévis)</a:t>
            </a:r>
          </a:p>
          <a:p>
            <a:pPr marL="0" indent="0" algn="l">
              <a:buNone/>
            </a:pPr>
            <a:r>
              <a:rPr lang="fr-FR" sz="3200" dirty="0"/>
              <a:t>	Réseau de transport maritime (Rimouski)</a:t>
            </a:r>
          </a:p>
          <a:p>
            <a:endParaRPr lang="fr-FR" dirty="0"/>
          </a:p>
        </p:txBody>
      </p:sp>
    </p:spTree>
    <p:extLst>
      <p:ext uri="{BB962C8B-B14F-4D97-AF65-F5344CB8AC3E}">
        <p14:creationId xmlns:p14="http://schemas.microsoft.com/office/powerpoint/2010/main" val="1606541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B5A35B-C13B-6846-B8EE-B718686B4F25}"/>
              </a:ext>
            </a:extLst>
          </p:cNvPr>
          <p:cNvSpPr>
            <a:spLocks noGrp="1"/>
          </p:cNvSpPr>
          <p:nvPr>
            <p:ph type="title"/>
          </p:nvPr>
        </p:nvSpPr>
        <p:spPr/>
        <p:txBody>
          <a:bodyPr/>
          <a:lstStyle/>
          <a:p>
            <a:pPr algn="ctr"/>
            <a:r>
              <a:rPr lang="fr-FR" dirty="0"/>
              <a:t>	</a:t>
            </a:r>
          </a:p>
        </p:txBody>
      </p:sp>
      <p:sp>
        <p:nvSpPr>
          <p:cNvPr id="3" name="Espace réservé du contenu 2">
            <a:extLst>
              <a:ext uri="{FF2B5EF4-FFF2-40B4-BE49-F238E27FC236}">
                <a16:creationId xmlns:a16="http://schemas.microsoft.com/office/drawing/2014/main" id="{5FB1F0E2-FA73-A94F-BCAC-CF8D9509B974}"/>
              </a:ext>
            </a:extLst>
          </p:cNvPr>
          <p:cNvSpPr>
            <a:spLocks noGrp="1"/>
          </p:cNvSpPr>
          <p:nvPr>
            <p:ph idx="1"/>
          </p:nvPr>
        </p:nvSpPr>
        <p:spPr>
          <a:xfrm>
            <a:off x="474133" y="1219200"/>
            <a:ext cx="11277599" cy="5486400"/>
          </a:xfrm>
        </p:spPr>
        <p:txBody>
          <a:bodyPr>
            <a:normAutofit/>
          </a:bodyPr>
          <a:lstStyle/>
          <a:p>
            <a:pPr marL="457200" lvl="1" indent="0">
              <a:buNone/>
            </a:pPr>
            <a:endParaRPr lang="fr-FR" dirty="0"/>
          </a:p>
          <a:p>
            <a:pPr marL="457200" lvl="1" indent="0">
              <a:buNone/>
            </a:pPr>
            <a:endParaRPr lang="fr-FR" sz="3200" dirty="0"/>
          </a:p>
          <a:p>
            <a:pPr marL="457200" lvl="1" indent="0">
              <a:buNone/>
            </a:pPr>
            <a:endParaRPr lang="fr-FR" sz="3200" dirty="0"/>
          </a:p>
          <a:p>
            <a:pPr marL="457200" lvl="1" indent="0" algn="ctr">
              <a:buNone/>
            </a:pPr>
            <a:r>
              <a:rPr lang="fr-FR" sz="3200" b="1" dirty="0">
                <a:solidFill>
                  <a:srgbClr val="0070C0"/>
                </a:solidFill>
              </a:rPr>
              <a:t>Je vous remercie de votre attention, </a:t>
            </a:r>
          </a:p>
          <a:p>
            <a:pPr marL="457200" lvl="1" indent="0" algn="ctr">
              <a:buNone/>
            </a:pPr>
            <a:r>
              <a:rPr lang="fr-FR" sz="3200" b="1" dirty="0">
                <a:solidFill>
                  <a:srgbClr val="0070C0"/>
                </a:solidFill>
              </a:rPr>
              <a:t>la semaine prochaine</a:t>
            </a:r>
            <a:r>
              <a:rPr lang="fr-FR" sz="3200" dirty="0"/>
              <a:t>:</a:t>
            </a:r>
          </a:p>
          <a:p>
            <a:pPr marL="457200" lvl="1" indent="0" algn="ctr">
              <a:buNone/>
            </a:pPr>
            <a:endParaRPr lang="fr-FR" sz="3200" dirty="0"/>
          </a:p>
          <a:p>
            <a:pPr lvl="1" algn="ctr">
              <a:buFontTx/>
              <a:buChar char="-"/>
            </a:pPr>
            <a:r>
              <a:rPr lang="fr-FR" sz="3200" dirty="0"/>
              <a:t>Virtualisation et architecture de systèmes distribués</a:t>
            </a:r>
          </a:p>
          <a:p>
            <a:pPr lvl="1" algn="ctr">
              <a:buFontTx/>
              <a:buChar char="-"/>
            </a:pPr>
            <a:r>
              <a:rPr lang="fr-FR" sz="3200" dirty="0"/>
              <a:t>Travail 1: choix des réseaux urbains/maritimes</a:t>
            </a:r>
          </a:p>
          <a:p>
            <a:pPr marL="457200" lvl="1" indent="0" algn="ctr">
              <a:buNone/>
            </a:pPr>
            <a:endParaRPr lang="fr-FR" sz="3200" dirty="0"/>
          </a:p>
          <a:p>
            <a:pPr marL="457200" lvl="1" indent="0">
              <a:buNone/>
            </a:pPr>
            <a:endParaRPr lang="fr-FR" sz="3200" dirty="0"/>
          </a:p>
          <a:p>
            <a:pPr marL="457200" lvl="1" indent="0">
              <a:buNone/>
            </a:pPr>
            <a:endParaRPr lang="fr-FR" sz="3200" dirty="0"/>
          </a:p>
          <a:p>
            <a:pPr marL="457200" lvl="1" indent="0">
              <a:buNone/>
            </a:pPr>
            <a:endParaRPr lang="fr-FR" sz="3200" dirty="0"/>
          </a:p>
          <a:p>
            <a:pPr marL="457200" lvl="1" indent="0">
              <a:buNone/>
            </a:pPr>
            <a:endParaRPr lang="fr-FR" sz="2800" dirty="0"/>
          </a:p>
          <a:p>
            <a:pPr marL="457200" lvl="1" indent="0">
              <a:buNone/>
            </a:pPr>
            <a:endParaRPr lang="fr-FR" sz="3200" dirty="0"/>
          </a:p>
        </p:txBody>
      </p:sp>
    </p:spTree>
    <p:extLst>
      <p:ext uri="{BB962C8B-B14F-4D97-AF65-F5344CB8AC3E}">
        <p14:creationId xmlns:p14="http://schemas.microsoft.com/office/powerpoint/2010/main" val="3385282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p:txBody>
          <a:bodyPr/>
          <a:lstStyle/>
          <a:p>
            <a:r>
              <a:rPr lang="fr-FR" b="1" dirty="0"/>
              <a:t>1.1</a:t>
            </a:r>
            <a:r>
              <a:rPr lang="fr-FR" dirty="0"/>
              <a:t> </a:t>
            </a:r>
            <a:r>
              <a:rPr lang="fr-FR" b="1" dirty="0"/>
              <a:t>Réseau d’accès à haut débit</a:t>
            </a: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fontScale="92500" lnSpcReduction="10000"/>
          </a:bodyPr>
          <a:lstStyle/>
          <a:p>
            <a:pPr marL="0" indent="0">
              <a:buNone/>
            </a:pPr>
            <a:r>
              <a:rPr lang="fr-FR" dirty="0"/>
              <a:t>Les données d’accès à haut débit de l’ordre du gigabit/s (Gbit/s) sont transmises au moyen de:</a:t>
            </a:r>
          </a:p>
          <a:p>
            <a:pPr marL="0" indent="0">
              <a:buNone/>
            </a:pPr>
            <a:endParaRPr lang="fr-FR" dirty="0"/>
          </a:p>
          <a:p>
            <a:pPr marL="0" indent="0">
              <a:buNone/>
            </a:pPr>
            <a:r>
              <a:rPr lang="fr-FR" dirty="0"/>
              <a:t>1- paire de fils torsadés en cuivre (réseau téléphonique)</a:t>
            </a:r>
          </a:p>
          <a:p>
            <a:pPr marL="0" indent="0">
              <a:buNone/>
            </a:pPr>
            <a:r>
              <a:rPr lang="fr-FR" dirty="0"/>
              <a:t>2- câbles coaxiaux</a:t>
            </a:r>
          </a:p>
          <a:p>
            <a:pPr marL="0" indent="0">
              <a:buNone/>
            </a:pPr>
            <a:r>
              <a:rPr lang="fr-FR" dirty="0"/>
              <a:t>3- fibre optique</a:t>
            </a:r>
          </a:p>
          <a:p>
            <a:pPr marL="0" indent="0">
              <a:buNone/>
            </a:pPr>
            <a:endParaRPr lang="fr-FR" dirty="0"/>
          </a:p>
          <a:p>
            <a:pPr marL="0" indent="0">
              <a:buNone/>
            </a:pPr>
            <a:endParaRPr lang="fr-FR" dirty="0"/>
          </a:p>
          <a:p>
            <a:pPr marL="0" indent="0">
              <a:buNone/>
            </a:pPr>
            <a:r>
              <a:rPr lang="fr-FR" dirty="0"/>
              <a:t> En 1977, Digital Equipment était le 2</a:t>
            </a:r>
            <a:r>
              <a:rPr lang="fr-FR" baseline="30000" dirty="0"/>
              <a:t>e</a:t>
            </a:r>
            <a:r>
              <a:rPr lang="fr-FR" dirty="0"/>
              <a:t> constructeur d’ordinateurs après IBM. L’entreprise ne croyait pas qu’il serait utile de se lancer dans la fabrication d’ordinateurs individuels.  Or, ces derniers connectés au réseau téléphonique ont permis aux individus de rejoindre le monde entier dans le confort du domicile. L’entreprise Digital Equipment a manqué de vision et aujourd’hui, elle n’existe plus. </a:t>
            </a:r>
          </a:p>
          <a:p>
            <a:pPr marL="0" indent="0">
              <a:buNone/>
            </a:pPr>
            <a:endParaRPr lang="fr-FR" dirty="0"/>
          </a:p>
          <a:p>
            <a:pPr marL="0" indent="0">
              <a:buNone/>
            </a:pPr>
            <a:endParaRPr lang="fr-FR" dirty="0"/>
          </a:p>
          <a:p>
            <a:pPr marL="0" indent="0">
              <a:buNone/>
            </a:pPr>
            <a:endParaRPr lang="fr-FR" dirty="0"/>
          </a:p>
        </p:txBody>
      </p:sp>
      <p:pic>
        <p:nvPicPr>
          <p:cNvPr id="9218" name="Picture 2" descr="Créer un réseau local / Créer un réseau d'entreprise">
            <a:extLst>
              <a:ext uri="{FF2B5EF4-FFF2-40B4-BE49-F238E27FC236}">
                <a16:creationId xmlns:a16="http://schemas.microsoft.com/office/drawing/2014/main" id="{8ACFD62D-9C50-0CD3-7AB9-BBAB12323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0" y="3118757"/>
            <a:ext cx="46228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460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a:xfrm>
            <a:off x="-1" y="0"/>
            <a:ext cx="12191999" cy="779929"/>
          </a:xfrm>
        </p:spPr>
        <p:txBody>
          <a:bodyPr/>
          <a:lstStyle/>
          <a:p>
            <a:r>
              <a:rPr lang="fr-FR" dirty="0"/>
              <a:t>1.2 </a:t>
            </a:r>
            <a:r>
              <a:rPr lang="fr-FR" b="1" dirty="0"/>
              <a:t>Réseau </a:t>
            </a:r>
            <a:r>
              <a:rPr lang="fr-FR" b="1" dirty="0">
                <a:solidFill>
                  <a:srgbClr val="0070C0"/>
                </a:solidFill>
              </a:rPr>
              <a:t>d’accès sans fil </a:t>
            </a:r>
            <a:r>
              <a:rPr lang="fr-FR" b="1" dirty="0"/>
              <a:t>et mobilité</a:t>
            </a: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a:bodyPr>
          <a:lstStyle/>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02187A34-434E-0B98-9EE7-368D26D134FD}"/>
              </a:ext>
            </a:extLst>
          </p:cNvPr>
          <p:cNvSpPr txBox="1"/>
          <p:nvPr/>
        </p:nvSpPr>
        <p:spPr>
          <a:xfrm>
            <a:off x="107577" y="779929"/>
            <a:ext cx="11900648" cy="5693866"/>
          </a:xfrm>
          <a:prstGeom prst="rect">
            <a:avLst/>
          </a:prstGeom>
          <a:noFill/>
        </p:spPr>
        <p:txBody>
          <a:bodyPr wrap="square" rtlCol="0">
            <a:spAutoFit/>
          </a:bodyPr>
          <a:lstStyle/>
          <a:p>
            <a:r>
              <a:rPr lang="fr-FR" sz="2800" dirty="0"/>
              <a:t>La vente d’ordinateurs mobiles comme les portables, les téléphones intelligents et les tablettes numériques sont en forte croissance dans l’industrie informatique car ils ont des caractéristiques pour être utilisés  non seulement au domicile, mais aussi lors des déplacements:</a:t>
            </a:r>
          </a:p>
          <a:p>
            <a:endParaRPr lang="fr-FR" sz="2800" dirty="0"/>
          </a:p>
          <a:p>
            <a:pPr marL="457200" indent="-457200">
              <a:buFontTx/>
              <a:buChar char="-"/>
            </a:pPr>
            <a:r>
              <a:rPr lang="fr-FR" sz="2800" i="1" dirty="0"/>
              <a:t>Les </a:t>
            </a:r>
            <a:r>
              <a:rPr lang="fr-FR" sz="2800" b="1" i="1" dirty="0">
                <a:solidFill>
                  <a:srgbClr val="0070C0"/>
                </a:solidFill>
              </a:rPr>
              <a:t>signaux </a:t>
            </a:r>
            <a:r>
              <a:rPr lang="fr-FR" sz="2800" b="1" dirty="0">
                <a:solidFill>
                  <a:srgbClr val="0070C0"/>
                </a:solidFill>
              </a:rPr>
              <a:t>sans fil </a:t>
            </a:r>
            <a:r>
              <a:rPr lang="fr-FR" sz="2800" i="1" dirty="0"/>
              <a:t>sont diffusés via des « hotspots »</a:t>
            </a:r>
            <a:r>
              <a:rPr lang="fr-FR" sz="2800" dirty="0"/>
              <a:t> </a:t>
            </a:r>
            <a:r>
              <a:rPr lang="fr-FR" sz="2800" b="1" dirty="0"/>
              <a:t>norme IEEE 802.11n</a:t>
            </a:r>
          </a:p>
          <a:p>
            <a:pPr marL="457200" indent="-457200">
              <a:buFontTx/>
              <a:buChar char="-"/>
            </a:pPr>
            <a:r>
              <a:rPr lang="fr-FR" sz="2800" b="1" dirty="0"/>
              <a:t>Fréquence </a:t>
            </a:r>
            <a:r>
              <a:rPr lang="fr-FR" sz="2800" dirty="0"/>
              <a:t>en GHz</a:t>
            </a:r>
          </a:p>
          <a:p>
            <a:pPr marL="457200" indent="-457200">
              <a:buFontTx/>
              <a:buChar char="-"/>
            </a:pPr>
            <a:r>
              <a:rPr lang="fr-FR" sz="2800" dirty="0"/>
              <a:t>Largeur de bande jusqu’à 8,64 MHz</a:t>
            </a:r>
          </a:p>
          <a:p>
            <a:pPr marL="457200" indent="-457200">
              <a:buFontTx/>
              <a:buChar char="-"/>
            </a:pPr>
            <a:r>
              <a:rPr lang="fr-FR" sz="2800" b="1" dirty="0"/>
              <a:t>Débits </a:t>
            </a:r>
            <a:r>
              <a:rPr lang="fr-FR" sz="2800" dirty="0"/>
              <a:t>jusqu’à 176 Gbit/s</a:t>
            </a:r>
          </a:p>
          <a:p>
            <a:pPr marL="457200" indent="-457200">
              <a:buFontTx/>
              <a:buChar char="-"/>
            </a:pPr>
            <a:endParaRPr lang="fr-FR" sz="2800" dirty="0"/>
          </a:p>
          <a:p>
            <a:pPr marL="457200" indent="-457200">
              <a:buFontTx/>
              <a:buChar char="-"/>
            </a:pPr>
            <a:endParaRPr lang="fr-FR" sz="2800" dirty="0"/>
          </a:p>
          <a:p>
            <a:pPr marL="457200" indent="-457200">
              <a:buFontTx/>
              <a:buChar char="-"/>
            </a:pPr>
            <a:endParaRPr lang="fr-FR" sz="2800" dirty="0"/>
          </a:p>
          <a:p>
            <a:pPr marL="457200" indent="-457200">
              <a:buFontTx/>
              <a:buChar char="-"/>
            </a:pPr>
            <a:endParaRPr lang="fr-FR" sz="2800" dirty="0"/>
          </a:p>
        </p:txBody>
      </p:sp>
    </p:spTree>
    <p:extLst>
      <p:ext uri="{BB962C8B-B14F-4D97-AF65-F5344CB8AC3E}">
        <p14:creationId xmlns:p14="http://schemas.microsoft.com/office/powerpoint/2010/main" val="81517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a:xfrm>
            <a:off x="-1" y="0"/>
            <a:ext cx="12191999" cy="779929"/>
          </a:xfrm>
        </p:spPr>
        <p:txBody>
          <a:bodyPr/>
          <a:lstStyle/>
          <a:p>
            <a:r>
              <a:rPr lang="fr-FR" dirty="0"/>
              <a:t>1.2 Réseau d’accès sans fil </a:t>
            </a:r>
            <a:r>
              <a:rPr lang="fr-FR" b="1" dirty="0">
                <a:solidFill>
                  <a:srgbClr val="0070C0"/>
                </a:solidFill>
              </a:rPr>
              <a:t>et mobilité</a:t>
            </a: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a:bodyPr>
          <a:lstStyle/>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02187A34-434E-0B98-9EE7-368D26D134FD}"/>
              </a:ext>
            </a:extLst>
          </p:cNvPr>
          <p:cNvSpPr txBox="1"/>
          <p:nvPr/>
        </p:nvSpPr>
        <p:spPr>
          <a:xfrm>
            <a:off x="232011" y="1052884"/>
            <a:ext cx="11959987" cy="6555641"/>
          </a:xfrm>
          <a:prstGeom prst="rect">
            <a:avLst/>
          </a:prstGeom>
          <a:noFill/>
        </p:spPr>
        <p:txBody>
          <a:bodyPr wrap="square" rtlCol="0">
            <a:spAutoFit/>
          </a:bodyPr>
          <a:lstStyle/>
          <a:p>
            <a:r>
              <a:rPr lang="fr-FR" sz="2800" dirty="0"/>
              <a:t>Les téléphones </a:t>
            </a:r>
            <a:r>
              <a:rPr lang="fr-FR" sz="2800" dirty="0">
                <a:solidFill>
                  <a:srgbClr val="0070C0"/>
                </a:solidFill>
              </a:rPr>
              <a:t>mobiles</a:t>
            </a:r>
            <a:r>
              <a:rPr lang="fr-FR" sz="2800" dirty="0"/>
              <a:t> (cellulaires) ont des capacités de traitement des informations qui ont permis de créer de nouveaux modèles d’affaires comme le transport à la demande Uber ou Lyft.</a:t>
            </a:r>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pPr marL="457200" indent="-457200">
              <a:buFontTx/>
              <a:buChar char="-"/>
            </a:pPr>
            <a:endParaRPr lang="fr-FR" sz="2800" dirty="0"/>
          </a:p>
        </p:txBody>
      </p:sp>
      <p:pic>
        <p:nvPicPr>
          <p:cNvPr id="1030" name="Picture 6" descr="Résultats de recherche d'images pour « uber taxi »">
            <a:extLst>
              <a:ext uri="{FF2B5EF4-FFF2-40B4-BE49-F238E27FC236}">
                <a16:creationId xmlns:a16="http://schemas.microsoft.com/office/drawing/2014/main" id="{2E287E0B-8D2A-4DD0-70F9-6459EF51D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195" y="2366309"/>
            <a:ext cx="5168900" cy="157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41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a:xfrm>
            <a:off x="-1" y="0"/>
            <a:ext cx="12191999" cy="779929"/>
          </a:xfrm>
        </p:spPr>
        <p:txBody>
          <a:bodyPr/>
          <a:lstStyle/>
          <a:p>
            <a:r>
              <a:rPr lang="fr-FR" dirty="0"/>
              <a:t>1.2 Réseau d’accès sans fil </a:t>
            </a:r>
            <a:r>
              <a:rPr lang="fr-FR" b="1" dirty="0">
                <a:solidFill>
                  <a:srgbClr val="0070C0"/>
                </a:solidFill>
              </a:rPr>
              <a:t>et mobilité</a:t>
            </a: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a:bodyPr>
          <a:lstStyle/>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02187A34-434E-0B98-9EE7-368D26D134FD}"/>
              </a:ext>
            </a:extLst>
          </p:cNvPr>
          <p:cNvSpPr txBox="1"/>
          <p:nvPr/>
        </p:nvSpPr>
        <p:spPr>
          <a:xfrm>
            <a:off x="232011" y="1052884"/>
            <a:ext cx="11959987" cy="4832092"/>
          </a:xfrm>
          <a:prstGeom prst="rect">
            <a:avLst/>
          </a:prstGeom>
          <a:noFill/>
        </p:spPr>
        <p:txBody>
          <a:bodyPr wrap="square" rtlCol="0">
            <a:spAutoFit/>
          </a:bodyPr>
          <a:lstStyle/>
          <a:p>
            <a:endParaRPr lang="fr-FR" sz="2800" dirty="0"/>
          </a:p>
          <a:p>
            <a:endParaRPr lang="fr-FR" sz="2800" dirty="0"/>
          </a:p>
          <a:p>
            <a:endParaRPr lang="fr-FR" sz="2800" dirty="0"/>
          </a:p>
          <a:p>
            <a:r>
              <a:rPr lang="fr-FR" sz="2800" dirty="0"/>
              <a:t>Des équipements </a:t>
            </a:r>
            <a:r>
              <a:rPr lang="fr-FR" sz="2800" dirty="0">
                <a:solidFill>
                  <a:srgbClr val="0070C0"/>
                </a:solidFill>
              </a:rPr>
              <a:t>mobiles </a:t>
            </a:r>
            <a:r>
              <a:rPr lang="fr-FR" sz="2800" dirty="0"/>
              <a:t>peuvent lire des codes à barres ou des puces RFID, utiliser la ligne téléphonique pour  transmettre les informations à un ordinateur, recevoir le résultat du traitement informatique comme une facture et l’imprimer.</a:t>
            </a:r>
          </a:p>
          <a:p>
            <a:endParaRPr lang="fr-FR" sz="2800" dirty="0"/>
          </a:p>
          <a:p>
            <a:endParaRPr lang="fr-FR" sz="2800" dirty="0"/>
          </a:p>
          <a:p>
            <a:endParaRPr lang="fr-FR" sz="2800" dirty="0"/>
          </a:p>
          <a:p>
            <a:endParaRPr lang="fr-FR" sz="2800" dirty="0"/>
          </a:p>
          <a:p>
            <a:pPr marL="457200" indent="-457200">
              <a:buFontTx/>
              <a:buChar char="-"/>
            </a:pPr>
            <a:endParaRPr lang="fr-FR" sz="2800" dirty="0"/>
          </a:p>
        </p:txBody>
      </p:sp>
      <p:pic>
        <p:nvPicPr>
          <p:cNvPr id="1034" name="Picture 10" descr="Zebra MC3330xR Integrated RFID Handheld Reader — MC333U-GJ4EG4US">
            <a:extLst>
              <a:ext uri="{FF2B5EF4-FFF2-40B4-BE49-F238E27FC236}">
                <a16:creationId xmlns:a16="http://schemas.microsoft.com/office/drawing/2014/main" id="{9E40D66E-3816-653F-A1C8-306A65540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027" y="3972575"/>
            <a:ext cx="21082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62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a:xfrm>
            <a:off x="-1" y="0"/>
            <a:ext cx="12191999" cy="779929"/>
          </a:xfrm>
        </p:spPr>
        <p:txBody>
          <a:bodyPr/>
          <a:lstStyle/>
          <a:p>
            <a:r>
              <a:rPr lang="fr-FR" dirty="0"/>
              <a:t>1.2 Réseau d’accès sans fil </a:t>
            </a:r>
            <a:r>
              <a:rPr lang="fr-FR" b="1" dirty="0">
                <a:solidFill>
                  <a:srgbClr val="0070C0"/>
                </a:solidFill>
              </a:rPr>
              <a:t>et mobilité</a:t>
            </a: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a:bodyPr>
          <a:lstStyle/>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02187A34-434E-0B98-9EE7-368D26D134FD}"/>
              </a:ext>
            </a:extLst>
          </p:cNvPr>
          <p:cNvSpPr txBox="1"/>
          <p:nvPr/>
        </p:nvSpPr>
        <p:spPr>
          <a:xfrm>
            <a:off x="-2" y="779929"/>
            <a:ext cx="12192001" cy="13880723"/>
          </a:xfrm>
          <a:prstGeom prst="rect">
            <a:avLst/>
          </a:prstGeom>
          <a:noFill/>
        </p:spPr>
        <p:txBody>
          <a:bodyPr wrap="square" rtlCol="0">
            <a:spAutoFit/>
          </a:bodyPr>
          <a:lstStyle/>
          <a:p>
            <a:endParaRPr lang="fr-FR" sz="2800" dirty="0"/>
          </a:p>
          <a:p>
            <a:r>
              <a:rPr lang="fr-FR" sz="2800" dirty="0"/>
              <a:t>La transmission de courts messages </a:t>
            </a:r>
            <a:r>
              <a:rPr lang="fr-FR" sz="2800" i="1" dirty="0"/>
              <a:t>Short Message Service </a:t>
            </a:r>
            <a:r>
              <a:rPr lang="fr-FR" sz="2800" dirty="0"/>
              <a:t>(</a:t>
            </a:r>
            <a:r>
              <a:rPr lang="fr-FR" sz="2800" dirty="0">
                <a:solidFill>
                  <a:srgbClr val="0070C0"/>
                </a:solidFill>
              </a:rPr>
              <a:t>SMS</a:t>
            </a:r>
            <a:r>
              <a:rPr lang="fr-FR" sz="2800" dirty="0"/>
              <a:t>) ou texto. À l’origine, une </a:t>
            </a:r>
            <a:r>
              <a:rPr lang="fr-CA" sz="2800" b="0" i="0" dirty="0">
                <a:solidFill>
                  <a:srgbClr val="202122"/>
                </a:solidFill>
                <a:effectLst/>
                <a:latin typeface="Arial" panose="020B0604020202020204" pitchFamily="34" charset="0"/>
              </a:rPr>
              <a:t>invention pour aider les personnes malentendantes à communiquer.</a:t>
            </a:r>
          </a:p>
          <a:p>
            <a:endParaRPr lang="fr-CA" sz="2800" b="0" i="0" dirty="0">
              <a:solidFill>
                <a:srgbClr val="202122"/>
              </a:solidFill>
              <a:effectLst/>
              <a:latin typeface="Arial" panose="020B0604020202020204" pitchFamily="34" charset="0"/>
            </a:endParaRPr>
          </a:p>
          <a:p>
            <a:endParaRPr lang="fr-CA" sz="2800" dirty="0">
              <a:solidFill>
                <a:srgbClr val="202122"/>
              </a:solidFill>
              <a:latin typeface="Arial" panose="020B0604020202020204" pitchFamily="34" charset="0"/>
            </a:endParaRPr>
          </a:p>
          <a:p>
            <a:endParaRPr lang="fr-FR" sz="2800" dirty="0"/>
          </a:p>
          <a:p>
            <a:endParaRPr lang="fr-FR" sz="2800" dirty="0"/>
          </a:p>
          <a:p>
            <a:endParaRPr lang="fr-FR" sz="2800" dirty="0"/>
          </a:p>
          <a:p>
            <a:r>
              <a:rPr lang="fr-FR" sz="2800" dirty="0"/>
              <a:t>Le </a:t>
            </a:r>
            <a:r>
              <a:rPr lang="fr-FR" sz="2800" dirty="0">
                <a:solidFill>
                  <a:srgbClr val="00B0F0"/>
                </a:solidFill>
              </a:rPr>
              <a:t>commerce-mobile</a:t>
            </a:r>
            <a:r>
              <a:rPr lang="fr-FR" sz="2800" dirty="0"/>
              <a:t> (</a:t>
            </a:r>
            <a:r>
              <a:rPr lang="fr-FR" sz="2800" i="1" dirty="0"/>
              <a:t>m-commerce</a:t>
            </a:r>
            <a:r>
              <a:rPr lang="fr-FR" sz="2800" dirty="0"/>
              <a:t>) permet de transmettre un </a:t>
            </a:r>
            <a:r>
              <a:rPr lang="fr-FR" sz="2800" dirty="0">
                <a:solidFill>
                  <a:srgbClr val="0070C0"/>
                </a:solidFill>
              </a:rPr>
              <a:t>SMS au </a:t>
            </a:r>
            <a:r>
              <a:rPr lang="fr-FR" sz="2800" dirty="0"/>
              <a:t>fournisseur de service (ex: ticket de cinéma)  qui impute le paiement sur la facture du téléphone mobile. </a:t>
            </a:r>
          </a:p>
          <a:p>
            <a:endParaRPr lang="fr-CA" sz="2800" b="0" i="0" dirty="0">
              <a:solidFill>
                <a:srgbClr val="202122"/>
              </a:solidFill>
              <a:effectLst/>
              <a:latin typeface="Arial" panose="020B0604020202020204" pitchFamily="34" charset="0"/>
            </a:endParaRPr>
          </a:p>
          <a:p>
            <a:endParaRPr lang="fr-CA" sz="2800" dirty="0">
              <a:solidFill>
                <a:srgbClr val="202122"/>
              </a:solidFill>
              <a:latin typeface="Arial" panose="020B0604020202020204" pitchFamily="34" charset="0"/>
            </a:endParaRPr>
          </a:p>
          <a:p>
            <a:endParaRPr lang="fr-FR" sz="2800" dirty="0"/>
          </a:p>
          <a:p>
            <a:endParaRPr lang="fr-FR" sz="2800" dirty="0"/>
          </a:p>
          <a:p>
            <a:endParaRPr lang="fr-FR" sz="2800" dirty="0">
              <a:solidFill>
                <a:srgbClr val="0070C0"/>
              </a:solidFill>
            </a:endParaRPr>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pPr marL="457200" indent="-457200">
              <a:buFontTx/>
              <a:buChar char="-"/>
            </a:pPr>
            <a:endParaRPr lang="fr-FR" sz="2800" dirty="0"/>
          </a:p>
        </p:txBody>
      </p:sp>
      <p:pic>
        <p:nvPicPr>
          <p:cNvPr id="13" name="Picture 10" descr="Résultats de recherche d'images pour « image texto »">
            <a:extLst>
              <a:ext uri="{FF2B5EF4-FFF2-40B4-BE49-F238E27FC236}">
                <a16:creationId xmlns:a16="http://schemas.microsoft.com/office/drawing/2014/main" id="{D52838C3-94FF-6988-97CC-39B40BC1B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963" y="2362457"/>
            <a:ext cx="1651000" cy="16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9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F6AC3-225C-54D4-AB67-A208DD16F166}"/>
              </a:ext>
            </a:extLst>
          </p:cNvPr>
          <p:cNvSpPr>
            <a:spLocks noGrp="1"/>
          </p:cNvSpPr>
          <p:nvPr>
            <p:ph type="title"/>
          </p:nvPr>
        </p:nvSpPr>
        <p:spPr>
          <a:xfrm>
            <a:off x="-1" y="0"/>
            <a:ext cx="12191999" cy="779929"/>
          </a:xfrm>
        </p:spPr>
        <p:txBody>
          <a:bodyPr/>
          <a:lstStyle/>
          <a:p>
            <a:r>
              <a:rPr lang="fr-FR" dirty="0"/>
              <a:t>1.2 Réseau d’accès sans fil </a:t>
            </a:r>
            <a:r>
              <a:rPr lang="fr-FR" b="1" dirty="0">
                <a:solidFill>
                  <a:srgbClr val="0070C0"/>
                </a:solidFill>
              </a:rPr>
              <a:t>et mobilité</a:t>
            </a:r>
          </a:p>
        </p:txBody>
      </p:sp>
      <p:sp>
        <p:nvSpPr>
          <p:cNvPr id="3" name="Espace réservé du contenu 2">
            <a:extLst>
              <a:ext uri="{FF2B5EF4-FFF2-40B4-BE49-F238E27FC236}">
                <a16:creationId xmlns:a16="http://schemas.microsoft.com/office/drawing/2014/main" id="{B785FFF6-169A-C4BE-3CDB-914A69D21886}"/>
              </a:ext>
            </a:extLst>
          </p:cNvPr>
          <p:cNvSpPr>
            <a:spLocks noGrp="1"/>
          </p:cNvSpPr>
          <p:nvPr>
            <p:ph idx="1"/>
          </p:nvPr>
        </p:nvSpPr>
        <p:spPr>
          <a:xfrm>
            <a:off x="0" y="1519518"/>
            <a:ext cx="12192000" cy="5338482"/>
          </a:xfrm>
        </p:spPr>
        <p:txBody>
          <a:bodyPr>
            <a:normAutofit/>
          </a:bodyPr>
          <a:lstStyle/>
          <a:p>
            <a:pPr marL="0" indent="0">
              <a:buNone/>
            </a:pPr>
            <a:endParaRPr lang="fr-FR" dirty="0"/>
          </a:p>
          <a:p>
            <a:pPr marL="0" indent="0">
              <a:buNone/>
            </a:pPr>
            <a:endParaRPr lang="fr-FR" dirty="0"/>
          </a:p>
        </p:txBody>
      </p:sp>
      <p:sp>
        <p:nvSpPr>
          <p:cNvPr id="4" name="ZoneTexte 3">
            <a:extLst>
              <a:ext uri="{FF2B5EF4-FFF2-40B4-BE49-F238E27FC236}">
                <a16:creationId xmlns:a16="http://schemas.microsoft.com/office/drawing/2014/main" id="{02187A34-434E-0B98-9EE7-368D26D134FD}"/>
              </a:ext>
            </a:extLst>
          </p:cNvPr>
          <p:cNvSpPr txBox="1"/>
          <p:nvPr/>
        </p:nvSpPr>
        <p:spPr>
          <a:xfrm>
            <a:off x="0" y="779929"/>
            <a:ext cx="11723427" cy="7848302"/>
          </a:xfrm>
          <a:prstGeom prst="rect">
            <a:avLst/>
          </a:prstGeom>
          <a:noFill/>
        </p:spPr>
        <p:txBody>
          <a:bodyPr wrap="square" rtlCol="0">
            <a:spAutoFit/>
          </a:bodyPr>
          <a:lstStyle/>
          <a:p>
            <a:endParaRPr lang="fr-CA" sz="2800" dirty="0">
              <a:solidFill>
                <a:srgbClr val="202122"/>
              </a:solidFill>
              <a:latin typeface="Arial" panose="020B0604020202020204" pitchFamily="34" charset="0"/>
            </a:endParaRPr>
          </a:p>
          <a:p>
            <a:endParaRPr lang="fr-CA" sz="2800" dirty="0">
              <a:solidFill>
                <a:srgbClr val="202122"/>
              </a:solidFill>
              <a:latin typeface="Arial" panose="020B0604020202020204" pitchFamily="34" charset="0"/>
            </a:endParaRPr>
          </a:p>
          <a:p>
            <a:endParaRPr lang="fr-CA" sz="2800" dirty="0">
              <a:solidFill>
                <a:srgbClr val="202122"/>
              </a:solidFill>
              <a:latin typeface="Arial" panose="020B0604020202020204" pitchFamily="34" charset="0"/>
            </a:endParaRPr>
          </a:p>
          <a:p>
            <a:endParaRPr lang="fr-FR" sz="2800" dirty="0"/>
          </a:p>
          <a:p>
            <a:endParaRPr lang="fr-FR" sz="2800" dirty="0"/>
          </a:p>
          <a:p>
            <a:r>
              <a:rPr lang="fr-FR" sz="2800" dirty="0"/>
              <a:t>La géolocalisation </a:t>
            </a:r>
            <a:r>
              <a:rPr lang="fr-FR" sz="2800" i="1" dirty="0"/>
              <a:t>Global </a:t>
            </a:r>
            <a:r>
              <a:rPr lang="fr-FR" sz="2800" i="1" dirty="0" err="1"/>
              <a:t>Positioning</a:t>
            </a:r>
            <a:r>
              <a:rPr lang="fr-FR" sz="2800" i="1" dirty="0"/>
              <a:t> System</a:t>
            </a:r>
            <a:r>
              <a:rPr lang="fr-FR" sz="2800" dirty="0"/>
              <a:t> (</a:t>
            </a:r>
            <a:r>
              <a:rPr lang="fr-FR" sz="2800" dirty="0">
                <a:solidFill>
                  <a:srgbClr val="0070C0"/>
                </a:solidFill>
              </a:rPr>
              <a:t>GPS</a:t>
            </a:r>
            <a:r>
              <a:rPr lang="fr-FR" sz="2800" dirty="0"/>
              <a:t>) permet au téléphone de nous repérer ou nous guider à partir d’un signal en provenance d’un satellite ou par triangulation entre plusieurs points d’accès à un réseau sans fil (Wi-Fi).</a:t>
            </a:r>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endParaRPr lang="fr-FR" sz="2800" dirty="0"/>
          </a:p>
          <a:p>
            <a:pPr marL="457200" indent="-457200">
              <a:buFontTx/>
              <a:buChar char="-"/>
            </a:pPr>
            <a:endParaRPr lang="fr-FR" sz="2800" dirty="0"/>
          </a:p>
        </p:txBody>
      </p:sp>
      <p:pic>
        <p:nvPicPr>
          <p:cNvPr id="3078" name="Picture 6" descr="Résultats de recherche d'images pour « image GPS tesla »">
            <a:extLst>
              <a:ext uri="{FF2B5EF4-FFF2-40B4-BE49-F238E27FC236}">
                <a16:creationId xmlns:a16="http://schemas.microsoft.com/office/drawing/2014/main" id="{4D40548D-1E09-4AA1-9CA4-23D363E65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129" y="1136176"/>
            <a:ext cx="2463800" cy="16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72245"/>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2278</TotalTime>
  <Words>2620</Words>
  <Application>Microsoft Macintosh PowerPoint</Application>
  <PresentationFormat>Grand écran</PresentationFormat>
  <Paragraphs>345</Paragraphs>
  <Slides>39</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39</vt:i4>
      </vt:variant>
    </vt:vector>
  </HeadingPairs>
  <TitlesOfParts>
    <vt:vector size="45" baseType="lpstr">
      <vt:lpstr>aktiv-grotesk</vt:lpstr>
      <vt:lpstr>Arial</vt:lpstr>
      <vt:lpstr>Calibri</vt:lpstr>
      <vt:lpstr>Calibri Light</vt:lpstr>
      <vt:lpstr>Lato</vt:lpstr>
      <vt:lpstr>Thème Office</vt:lpstr>
      <vt:lpstr>Les systèmes distribués</vt:lpstr>
      <vt:lpstr>Plan du cours</vt:lpstr>
      <vt:lpstr>Plan du cours</vt:lpstr>
      <vt:lpstr>1.1 Réseau d’accès à haut débit</vt:lpstr>
      <vt:lpstr>1.2 Réseau d’accès sans fil et mobilité</vt:lpstr>
      <vt:lpstr>1.2 Réseau d’accès sans fil et mobilité</vt:lpstr>
      <vt:lpstr>1.2 Réseau d’accès sans fil et mobilité</vt:lpstr>
      <vt:lpstr>1.2 Réseau d’accès sans fil et mobilité</vt:lpstr>
      <vt:lpstr>1.2 Réseau d’accès sans fil et mobilité</vt:lpstr>
      <vt:lpstr>1.2 Réseau d’accès sans fil et mobilité</vt:lpstr>
      <vt:lpstr>1.2 Réseau d’accès sans fil et mobilité</vt:lpstr>
      <vt:lpstr>1.3 Réseaux de fournisseurs de contenus</vt:lpstr>
      <vt:lpstr>1.3 Réseaux de fournisseurs de contenus (CDN)</vt:lpstr>
      <vt:lpstr>1.4 Réseaux de transit</vt:lpstr>
      <vt:lpstr>1.5 Réseaux d’entreprise</vt:lpstr>
      <vt:lpstr>1. L’un ou l’autre des 5 types de réseaux terrestres …</vt:lpstr>
      <vt:lpstr>2.1 Réseaux personnels (PAN)</vt:lpstr>
      <vt:lpstr>2.2 Réseaux locaux (LAN)</vt:lpstr>
      <vt:lpstr>2.2 Réseaux locaux (LAN)</vt:lpstr>
      <vt:lpstr>2.3 Réseaux locaux domestiques</vt:lpstr>
      <vt:lpstr>2.4 Réseaux métropolitains (MAN)</vt:lpstr>
      <vt:lpstr>2.5 Réseaux WAN</vt:lpstr>
      <vt:lpstr>2.6 Réseaux WAN étendus</vt:lpstr>
      <vt:lpstr>2.6 Réseaux WAN étendus</vt:lpstr>
      <vt:lpstr>Présentation PowerPoint</vt:lpstr>
      <vt:lpstr>2.6 Interréseaux: architecture d’Internet</vt:lpstr>
      <vt:lpstr>2.6 Architecture d’Internet: services et technologies…</vt:lpstr>
      <vt:lpstr>3. Réseaux de téléphonie mobile</vt:lpstr>
      <vt:lpstr>3. Réseaux de téléphonie mobile 5G</vt:lpstr>
      <vt:lpstr>4. Réseaux satellites et GPS</vt:lpstr>
      <vt:lpstr>4. Réseaux satellites et GPS</vt:lpstr>
      <vt:lpstr>4. Réseaux satellites et GPS</vt:lpstr>
      <vt:lpstr>4. Réseaux satellites et GPS</vt:lpstr>
      <vt:lpstr>4. Réseaux satellites géostationnaires</vt:lpstr>
      <vt:lpstr>4. Réseaux satellites GEO</vt:lpstr>
      <vt:lpstr>4. Réseaux satellites GEO</vt:lpstr>
      <vt:lpstr>4. Réseaux satellites GEO</vt:lpstr>
      <vt:lpstr>5. Travail 1</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systèmes distribués</dc:title>
  <dc:creator>Lise Boudreault</dc:creator>
  <cp:lastModifiedBy>Lise Boudreault</cp:lastModifiedBy>
  <cp:revision>93</cp:revision>
  <dcterms:created xsi:type="dcterms:W3CDTF">2023-01-12T14:38:34Z</dcterms:created>
  <dcterms:modified xsi:type="dcterms:W3CDTF">2023-01-16T12:37:33Z</dcterms:modified>
</cp:coreProperties>
</file>